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sldIdLst>
    <p:sldId id="256" r:id="rId2"/>
  </p:sldIdLst>
  <p:sldSz cx="43891200" cy="32918400"/>
  <p:notesSz cx="39600188" cy="39600188"/>
  <p:defaultTextStyle>
    <a:defPPr>
      <a:defRPr lang="en-AU"/>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147"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293"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44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586"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5733" algn="l" defTabSz="914293" rtl="0" eaLnBrk="1" latinLnBrk="0" hangingPunct="1">
      <a:defRPr sz="2400" kern="1200">
        <a:solidFill>
          <a:schemeClr val="tx1"/>
        </a:solidFill>
        <a:latin typeface="Times" panose="02020603050405020304" pitchFamily="18" charset="0"/>
        <a:ea typeface="+mn-ea"/>
        <a:cs typeface="+mn-cs"/>
      </a:defRPr>
    </a:lvl6pPr>
    <a:lvl7pPr marL="2742879" algn="l" defTabSz="914293" rtl="0" eaLnBrk="1" latinLnBrk="0" hangingPunct="1">
      <a:defRPr sz="2400" kern="1200">
        <a:solidFill>
          <a:schemeClr val="tx1"/>
        </a:solidFill>
        <a:latin typeface="Times" panose="02020603050405020304" pitchFamily="18" charset="0"/>
        <a:ea typeface="+mn-ea"/>
        <a:cs typeface="+mn-cs"/>
      </a:defRPr>
    </a:lvl7pPr>
    <a:lvl8pPr marL="3200026" algn="l" defTabSz="914293" rtl="0" eaLnBrk="1" latinLnBrk="0" hangingPunct="1">
      <a:defRPr sz="2400" kern="1200">
        <a:solidFill>
          <a:schemeClr val="tx1"/>
        </a:solidFill>
        <a:latin typeface="Times" panose="02020603050405020304" pitchFamily="18" charset="0"/>
        <a:ea typeface="+mn-ea"/>
        <a:cs typeface="+mn-cs"/>
      </a:defRPr>
    </a:lvl8pPr>
    <a:lvl9pPr marL="3657172" algn="l" defTabSz="914293"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3816" userDrawn="1">
          <p15:clr>
            <a:srgbClr val="A4A3A4"/>
          </p15:clr>
        </p15:guide>
        <p15:guide id="2" orient="horz" pos="2209" userDrawn="1">
          <p15:clr>
            <a:srgbClr val="A4A3A4"/>
          </p15:clr>
        </p15:guide>
        <p15:guide id="3" orient="horz" pos="5616" userDrawn="1">
          <p15:clr>
            <a:srgbClr val="A4A3A4"/>
          </p15:clr>
        </p15:guide>
        <p15:guide id="4" orient="horz" pos="18536" userDrawn="1">
          <p15:clr>
            <a:srgbClr val="A4A3A4"/>
          </p15:clr>
        </p15:guide>
        <p15:guide id="5" orient="horz" pos="4472" userDrawn="1">
          <p15:clr>
            <a:srgbClr val="A4A3A4"/>
          </p15:clr>
        </p15:guide>
        <p15:guide id="6" orient="horz" pos="23576" userDrawn="1">
          <p15:clr>
            <a:srgbClr val="A4A3A4"/>
          </p15:clr>
        </p15:guide>
        <p15:guide id="7" pos="27312" userDrawn="1">
          <p15:clr>
            <a:srgbClr val="A4A3A4"/>
          </p15:clr>
        </p15:guide>
        <p15:guide id="8" pos="18661" userDrawn="1">
          <p15:clr>
            <a:srgbClr val="A4A3A4"/>
          </p15:clr>
        </p15:guide>
        <p15:guide id="10" pos="8951" userDrawn="1">
          <p15:clr>
            <a:srgbClr val="A4A3A4"/>
          </p15:clr>
        </p15:guide>
        <p15:guide id="11" pos="9554" userDrawn="1">
          <p15:clr>
            <a:srgbClr val="A4A3A4"/>
          </p15:clr>
        </p15:guide>
        <p15:guide id="12" pos="18112" userDrawn="1">
          <p15:clr>
            <a:srgbClr val="A4A3A4"/>
          </p15:clr>
        </p15:guide>
        <p15:guide id="13" pos="9829" userDrawn="1">
          <p15:clr>
            <a:srgbClr val="A4A3A4"/>
          </p15:clr>
        </p15:guide>
        <p15:guide id="14" pos="17838" userDrawn="1">
          <p15:clr>
            <a:srgbClr val="A4A3A4"/>
          </p15:clr>
        </p15:guide>
        <p15:guide id="15" orient="horz" pos="27219">
          <p15:clr>
            <a:srgbClr val="A4A3A4"/>
          </p15:clr>
        </p15:guide>
        <p15:guide id="16" orient="horz" pos="2524">
          <p15:clr>
            <a:srgbClr val="A4A3A4"/>
          </p15:clr>
        </p15:guide>
        <p15:guide id="17" orient="horz" pos="6419">
          <p15:clr>
            <a:srgbClr val="A4A3A4"/>
          </p15:clr>
        </p15:guide>
        <p15:guide id="18" orient="horz" pos="21184">
          <p15:clr>
            <a:srgbClr val="A4A3A4"/>
          </p15:clr>
        </p15:guide>
        <p15:guide id="19" orient="horz" pos="5111">
          <p15:clr>
            <a:srgbClr val="A4A3A4"/>
          </p15:clr>
        </p15:guide>
        <p15:guide id="20" orient="horz" pos="26944">
          <p15:clr>
            <a:srgbClr val="A4A3A4"/>
          </p15:clr>
        </p15:guide>
        <p15:guide id="21" pos="20484">
          <p15:clr>
            <a:srgbClr val="A4A3A4"/>
          </p15:clr>
        </p15:guide>
        <p15:guide id="22" pos="13996">
          <p15:clr>
            <a:srgbClr val="A4A3A4"/>
          </p15:clr>
        </p15:guide>
        <p15:guide id="23" pos="6713">
          <p15:clr>
            <a:srgbClr val="A4A3A4"/>
          </p15:clr>
        </p15:guide>
        <p15:guide id="24" pos="7166">
          <p15:clr>
            <a:srgbClr val="A4A3A4"/>
          </p15:clr>
        </p15:guide>
        <p15:guide id="25" pos="13584">
          <p15:clr>
            <a:srgbClr val="A4A3A4"/>
          </p15:clr>
        </p15:guide>
        <p15:guide id="26" pos="7372">
          <p15:clr>
            <a:srgbClr val="A4A3A4"/>
          </p15:clr>
        </p15:guide>
        <p15:guide id="27" pos="13379">
          <p15:clr>
            <a:srgbClr val="A4A3A4"/>
          </p15:clr>
        </p15:guide>
        <p15:guide id="28" orient="horz" pos="17862">
          <p15:clr>
            <a:srgbClr val="A4A3A4"/>
          </p15:clr>
        </p15:guide>
        <p15:guide id="29" orient="horz" pos="1657">
          <p15:clr>
            <a:srgbClr val="A4A3A4"/>
          </p15:clr>
        </p15:guide>
        <p15:guide id="30" orient="horz" pos="4212">
          <p15:clr>
            <a:srgbClr val="A4A3A4"/>
          </p15:clr>
        </p15:guide>
        <p15:guide id="31" orient="horz" pos="13902">
          <p15:clr>
            <a:srgbClr val="A4A3A4"/>
          </p15:clr>
        </p15:guide>
        <p15:guide id="32" orient="horz" pos="3354">
          <p15:clr>
            <a:srgbClr val="A4A3A4"/>
          </p15:clr>
        </p15:guide>
        <p15:guide id="33" orient="horz" pos="17682">
          <p15:clr>
            <a:srgbClr val="A4A3A4"/>
          </p15:clr>
        </p15:guide>
        <p15:guide id="34" orient="horz" pos="20414">
          <p15:clr>
            <a:srgbClr val="A4A3A4"/>
          </p15:clr>
        </p15:guide>
        <p15:guide id="35" orient="horz" pos="1893">
          <p15:clr>
            <a:srgbClr val="A4A3A4"/>
          </p15:clr>
        </p15:guide>
        <p15:guide id="36" orient="horz" pos="4814">
          <p15:clr>
            <a:srgbClr val="A4A3A4"/>
          </p15:clr>
        </p15:guide>
        <p15:guide id="37" orient="horz" pos="15888">
          <p15:clr>
            <a:srgbClr val="A4A3A4"/>
          </p15:clr>
        </p15:guide>
        <p15:guide id="38" orient="horz" pos="3833">
          <p15:clr>
            <a:srgbClr val="A4A3A4"/>
          </p15:clr>
        </p15:guide>
        <p15:guide id="39" orient="horz" pos="20208">
          <p15:clr>
            <a:srgbClr val="A4A3A4"/>
          </p15:clr>
        </p15:guide>
        <p15:guide id="40" pos="36416">
          <p15:clr>
            <a:srgbClr val="A4A3A4"/>
          </p15:clr>
        </p15:guide>
        <p15:guide id="41" pos="24881">
          <p15:clr>
            <a:srgbClr val="A4A3A4"/>
          </p15:clr>
        </p15:guide>
        <p15:guide id="42" pos="11935">
          <p15:clr>
            <a:srgbClr val="A4A3A4"/>
          </p15:clr>
        </p15:guide>
        <p15:guide id="43" pos="12739">
          <p15:clr>
            <a:srgbClr val="A4A3A4"/>
          </p15:clr>
        </p15:guide>
        <p15:guide id="44" pos="24149">
          <p15:clr>
            <a:srgbClr val="A4A3A4"/>
          </p15:clr>
        </p15:guide>
        <p15:guide id="45" pos="13105">
          <p15:clr>
            <a:srgbClr val="A4A3A4"/>
          </p15:clr>
        </p15:guide>
        <p15:guide id="46" pos="23784">
          <p15:clr>
            <a:srgbClr val="A4A3A4"/>
          </p15:clr>
        </p15:guide>
        <p15:guide id="47" pos="9555">
          <p15:clr>
            <a:srgbClr val="A4A3A4"/>
          </p15:clr>
        </p15:guide>
        <p15:guide id="48" pos="1783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search" initials="R" lastIdx="12" clrIdx="0"/>
  <p:cmAuthor id="1" name="Natalie Arevalo" initials="N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1D18"/>
    <a:srgbClr val="264A62"/>
    <a:srgbClr val="800000"/>
    <a:srgbClr val="DB742C"/>
    <a:srgbClr val="003366"/>
    <a:srgbClr val="A50021"/>
    <a:srgbClr val="FF984D"/>
    <a:srgbClr val="FF8326"/>
    <a:srgbClr val="FF9045"/>
    <a:srgbClr val="FF86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74" autoAdjust="0"/>
    <p:restoredTop sz="94660"/>
  </p:normalViewPr>
  <p:slideViewPr>
    <p:cSldViewPr showGuides="1">
      <p:cViewPr varScale="1">
        <p:scale>
          <a:sx n="25" d="100"/>
          <a:sy n="25" d="100"/>
        </p:scale>
        <p:origin x="1770" y="78"/>
      </p:cViewPr>
      <p:guideLst>
        <p:guide orient="horz" pos="23816"/>
        <p:guide orient="horz" pos="2209"/>
        <p:guide orient="horz" pos="5616"/>
        <p:guide orient="horz" pos="18536"/>
        <p:guide orient="horz" pos="4472"/>
        <p:guide orient="horz" pos="23576"/>
        <p:guide pos="27312"/>
        <p:guide pos="18661"/>
        <p:guide pos="8951"/>
        <p:guide pos="9554"/>
        <p:guide pos="18112"/>
        <p:guide pos="9829"/>
        <p:guide pos="17838"/>
        <p:guide orient="horz" pos="27219"/>
        <p:guide orient="horz" pos="2524"/>
        <p:guide orient="horz" pos="6419"/>
        <p:guide orient="horz" pos="21184"/>
        <p:guide orient="horz" pos="5111"/>
        <p:guide orient="horz" pos="26944"/>
        <p:guide pos="20484"/>
        <p:guide pos="13996"/>
        <p:guide pos="6713"/>
        <p:guide pos="7166"/>
        <p:guide pos="13584"/>
        <p:guide pos="7372"/>
        <p:guide pos="13379"/>
        <p:guide orient="horz" pos="17862"/>
        <p:guide orient="horz" pos="1657"/>
        <p:guide orient="horz" pos="4212"/>
        <p:guide orient="horz" pos="13902"/>
        <p:guide orient="horz" pos="3354"/>
        <p:guide orient="horz" pos="17682"/>
        <p:guide orient="horz" pos="20414"/>
        <p:guide orient="horz" pos="1893"/>
        <p:guide orient="horz" pos="4814"/>
        <p:guide orient="horz" pos="15888"/>
        <p:guide orient="horz" pos="3833"/>
        <p:guide orient="horz" pos="20208"/>
        <p:guide pos="36416"/>
        <p:guide pos="24881"/>
        <p:guide pos="11935"/>
        <p:guide pos="12739"/>
        <p:guide pos="24149"/>
        <p:guide pos="13105"/>
        <p:guide pos="23784"/>
        <p:guide pos="9555"/>
        <p:guide pos="178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3"/>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4"/>
            <a:ext cx="32918400" cy="7947657"/>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DC9B7F75-8E75-4E92-AD4E-E3C5CF61E6E3}" type="slidenum">
              <a:rPr lang="en-AU" altLang="en-US" smtClean="0"/>
              <a:pPr/>
              <a:t>‹#›</a:t>
            </a:fld>
            <a:endParaRPr lang="en-AU" altLang="en-US"/>
          </a:p>
        </p:txBody>
      </p:sp>
    </p:spTree>
    <p:extLst>
      <p:ext uri="{BB962C8B-B14F-4D97-AF65-F5344CB8AC3E}">
        <p14:creationId xmlns:p14="http://schemas.microsoft.com/office/powerpoint/2010/main" val="3332120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1C1F06D5-54EC-4477-A8C1-9834192793BA}" type="slidenum">
              <a:rPr lang="en-AU" altLang="en-US" smtClean="0"/>
              <a:pPr/>
              <a:t>‹#›</a:t>
            </a:fld>
            <a:endParaRPr lang="en-AU" altLang="en-US"/>
          </a:p>
        </p:txBody>
      </p:sp>
    </p:spTree>
    <p:extLst>
      <p:ext uri="{BB962C8B-B14F-4D97-AF65-F5344CB8AC3E}">
        <p14:creationId xmlns:p14="http://schemas.microsoft.com/office/powerpoint/2010/main" val="1544008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3" y="8206751"/>
            <a:ext cx="37856160" cy="13693137"/>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3" y="22029431"/>
            <a:ext cx="37856160" cy="7200897"/>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20177090-B830-423E-B8F2-6880795BE637}" type="slidenum">
              <a:rPr lang="en-AU" altLang="en-US" smtClean="0"/>
              <a:pPr/>
              <a:t>‹#›</a:t>
            </a:fld>
            <a:endParaRPr lang="en-AU" altLang="en-US"/>
          </a:p>
        </p:txBody>
      </p:sp>
    </p:spTree>
    <p:extLst>
      <p:ext uri="{BB962C8B-B14F-4D97-AF65-F5344CB8AC3E}">
        <p14:creationId xmlns:p14="http://schemas.microsoft.com/office/powerpoint/2010/main" val="1766221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1"/>
            <a:ext cx="18653760" cy="20886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1"/>
            <a:ext cx="18653760" cy="20886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AU" altLang="en-US"/>
          </a:p>
        </p:txBody>
      </p:sp>
      <p:sp>
        <p:nvSpPr>
          <p:cNvPr id="6" name="Footer Placeholder 5"/>
          <p:cNvSpPr>
            <a:spLocks noGrp="1"/>
          </p:cNvSpPr>
          <p:nvPr>
            <p:ph type="ftr" sz="quarter" idx="11"/>
          </p:nvPr>
        </p:nvSpPr>
        <p:spPr/>
        <p:txBody>
          <a:bodyPr/>
          <a:lstStyle/>
          <a:p>
            <a:endParaRPr lang="en-AU" altLang="en-US"/>
          </a:p>
        </p:txBody>
      </p:sp>
      <p:sp>
        <p:nvSpPr>
          <p:cNvPr id="7" name="Slide Number Placeholder 6"/>
          <p:cNvSpPr>
            <a:spLocks noGrp="1"/>
          </p:cNvSpPr>
          <p:nvPr>
            <p:ph type="sldNum" sz="quarter" idx="12"/>
          </p:nvPr>
        </p:nvSpPr>
        <p:spPr/>
        <p:txBody>
          <a:bodyPr/>
          <a:lstStyle/>
          <a:p>
            <a:fld id="{5C54847B-FA38-47A8-AF71-6B3F3E5588F6}" type="slidenum">
              <a:rPr lang="en-AU" altLang="en-US" smtClean="0"/>
              <a:pPr/>
              <a:t>‹#›</a:t>
            </a:fld>
            <a:endParaRPr lang="en-AU" altLang="en-US"/>
          </a:p>
        </p:txBody>
      </p:sp>
    </p:spTree>
    <p:extLst>
      <p:ext uri="{BB962C8B-B14F-4D97-AF65-F5344CB8AC3E}">
        <p14:creationId xmlns:p14="http://schemas.microsoft.com/office/powerpoint/2010/main" val="3938863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8"/>
            <a:ext cx="37856160" cy="63627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3" y="8069584"/>
            <a:ext cx="18568032" cy="3954777"/>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3" y="12024361"/>
            <a:ext cx="18568032" cy="17686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4" y="8069584"/>
            <a:ext cx="18659477" cy="3954777"/>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4" y="12024361"/>
            <a:ext cx="18659477" cy="17686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AU" altLang="en-US"/>
          </a:p>
        </p:txBody>
      </p:sp>
      <p:sp>
        <p:nvSpPr>
          <p:cNvPr id="8" name="Footer Placeholder 7"/>
          <p:cNvSpPr>
            <a:spLocks noGrp="1"/>
          </p:cNvSpPr>
          <p:nvPr>
            <p:ph type="ftr" sz="quarter" idx="11"/>
          </p:nvPr>
        </p:nvSpPr>
        <p:spPr/>
        <p:txBody>
          <a:bodyPr/>
          <a:lstStyle/>
          <a:p>
            <a:endParaRPr lang="en-AU" altLang="en-US"/>
          </a:p>
        </p:txBody>
      </p:sp>
      <p:sp>
        <p:nvSpPr>
          <p:cNvPr id="9" name="Slide Number Placeholder 8"/>
          <p:cNvSpPr>
            <a:spLocks noGrp="1"/>
          </p:cNvSpPr>
          <p:nvPr>
            <p:ph type="sldNum" sz="quarter" idx="12"/>
          </p:nvPr>
        </p:nvSpPr>
        <p:spPr/>
        <p:txBody>
          <a:bodyPr/>
          <a:lstStyle/>
          <a:p>
            <a:fld id="{13E87971-B5BA-4D64-8ACB-8CF5C2349BD9}" type="slidenum">
              <a:rPr lang="en-AU" altLang="en-US" smtClean="0"/>
              <a:pPr/>
              <a:t>‹#›</a:t>
            </a:fld>
            <a:endParaRPr lang="en-AU" altLang="en-US"/>
          </a:p>
        </p:txBody>
      </p:sp>
    </p:spTree>
    <p:extLst>
      <p:ext uri="{BB962C8B-B14F-4D97-AF65-F5344CB8AC3E}">
        <p14:creationId xmlns:p14="http://schemas.microsoft.com/office/powerpoint/2010/main" val="2132901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AU" altLang="en-US"/>
          </a:p>
        </p:txBody>
      </p:sp>
      <p:sp>
        <p:nvSpPr>
          <p:cNvPr id="4" name="Footer Placeholder 3"/>
          <p:cNvSpPr>
            <a:spLocks noGrp="1"/>
          </p:cNvSpPr>
          <p:nvPr>
            <p:ph type="ftr" sz="quarter" idx="11"/>
          </p:nvPr>
        </p:nvSpPr>
        <p:spPr/>
        <p:txBody>
          <a:bodyPr/>
          <a:lstStyle/>
          <a:p>
            <a:endParaRPr lang="en-AU" altLang="en-US"/>
          </a:p>
        </p:txBody>
      </p:sp>
      <p:sp>
        <p:nvSpPr>
          <p:cNvPr id="5" name="Slide Number Placeholder 4"/>
          <p:cNvSpPr>
            <a:spLocks noGrp="1"/>
          </p:cNvSpPr>
          <p:nvPr>
            <p:ph type="sldNum" sz="quarter" idx="12"/>
          </p:nvPr>
        </p:nvSpPr>
        <p:spPr/>
        <p:txBody>
          <a:bodyPr/>
          <a:lstStyle/>
          <a:p>
            <a:fld id="{D1C5D75E-3704-4509-8543-5BE4B298062B}" type="slidenum">
              <a:rPr lang="en-AU" altLang="en-US" smtClean="0"/>
              <a:pPr/>
              <a:t>‹#›</a:t>
            </a:fld>
            <a:endParaRPr lang="en-AU" altLang="en-US"/>
          </a:p>
        </p:txBody>
      </p:sp>
    </p:spTree>
    <p:extLst>
      <p:ext uri="{BB962C8B-B14F-4D97-AF65-F5344CB8AC3E}">
        <p14:creationId xmlns:p14="http://schemas.microsoft.com/office/powerpoint/2010/main" val="294090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altLang="en-US"/>
          </a:p>
        </p:txBody>
      </p:sp>
      <p:sp>
        <p:nvSpPr>
          <p:cNvPr id="3" name="Footer Placeholder 2"/>
          <p:cNvSpPr>
            <a:spLocks noGrp="1"/>
          </p:cNvSpPr>
          <p:nvPr>
            <p:ph type="ftr" sz="quarter" idx="11"/>
          </p:nvPr>
        </p:nvSpPr>
        <p:spPr/>
        <p:txBody>
          <a:bodyPr/>
          <a:lstStyle/>
          <a:p>
            <a:endParaRPr lang="en-AU" altLang="en-US"/>
          </a:p>
        </p:txBody>
      </p:sp>
      <p:sp>
        <p:nvSpPr>
          <p:cNvPr id="4" name="Slide Number Placeholder 3"/>
          <p:cNvSpPr>
            <a:spLocks noGrp="1"/>
          </p:cNvSpPr>
          <p:nvPr>
            <p:ph type="sldNum" sz="quarter" idx="12"/>
          </p:nvPr>
        </p:nvSpPr>
        <p:spPr/>
        <p:txBody>
          <a:bodyPr/>
          <a:lstStyle/>
          <a:p>
            <a:fld id="{34DE2713-36A3-4F39-A9AE-3B2614147EFF}" type="slidenum">
              <a:rPr lang="en-AU" altLang="en-US" smtClean="0"/>
              <a:pPr/>
              <a:t>‹#›</a:t>
            </a:fld>
            <a:endParaRPr lang="en-AU" altLang="en-US"/>
          </a:p>
        </p:txBody>
      </p:sp>
    </p:spTree>
    <p:extLst>
      <p:ext uri="{BB962C8B-B14F-4D97-AF65-F5344CB8AC3E}">
        <p14:creationId xmlns:p14="http://schemas.microsoft.com/office/powerpoint/2010/main" val="3140653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8" y="2194560"/>
            <a:ext cx="14156055"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8" y="9875521"/>
            <a:ext cx="14156055" cy="18295623"/>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AU" altLang="en-US"/>
          </a:p>
        </p:txBody>
      </p:sp>
      <p:sp>
        <p:nvSpPr>
          <p:cNvPr id="6" name="Footer Placeholder 5"/>
          <p:cNvSpPr>
            <a:spLocks noGrp="1"/>
          </p:cNvSpPr>
          <p:nvPr>
            <p:ph type="ftr" sz="quarter" idx="11"/>
          </p:nvPr>
        </p:nvSpPr>
        <p:spPr/>
        <p:txBody>
          <a:bodyPr/>
          <a:lstStyle/>
          <a:p>
            <a:endParaRPr lang="en-AU" altLang="en-US"/>
          </a:p>
        </p:txBody>
      </p:sp>
      <p:sp>
        <p:nvSpPr>
          <p:cNvPr id="7" name="Slide Number Placeholder 6"/>
          <p:cNvSpPr>
            <a:spLocks noGrp="1"/>
          </p:cNvSpPr>
          <p:nvPr>
            <p:ph type="sldNum" sz="quarter" idx="12"/>
          </p:nvPr>
        </p:nvSpPr>
        <p:spPr/>
        <p:txBody>
          <a:bodyPr/>
          <a:lstStyle/>
          <a:p>
            <a:fld id="{12820C93-0F7D-4B6B-9D46-84A510CF1EAE}" type="slidenum">
              <a:rPr lang="en-AU" altLang="en-US" smtClean="0"/>
              <a:pPr/>
              <a:t>‹#›</a:t>
            </a:fld>
            <a:endParaRPr lang="en-AU" altLang="en-US"/>
          </a:p>
        </p:txBody>
      </p:sp>
    </p:spTree>
    <p:extLst>
      <p:ext uri="{BB962C8B-B14F-4D97-AF65-F5344CB8AC3E}">
        <p14:creationId xmlns:p14="http://schemas.microsoft.com/office/powerpoint/2010/main" val="140900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8" y="2194560"/>
            <a:ext cx="14156055"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8" y="9875521"/>
            <a:ext cx="14156055" cy="18295623"/>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AU" altLang="en-US"/>
          </a:p>
        </p:txBody>
      </p:sp>
      <p:sp>
        <p:nvSpPr>
          <p:cNvPr id="6" name="Footer Placeholder 5"/>
          <p:cNvSpPr>
            <a:spLocks noGrp="1"/>
          </p:cNvSpPr>
          <p:nvPr>
            <p:ph type="ftr" sz="quarter" idx="11"/>
          </p:nvPr>
        </p:nvSpPr>
        <p:spPr/>
        <p:txBody>
          <a:bodyPr/>
          <a:lstStyle/>
          <a:p>
            <a:endParaRPr lang="en-AU" altLang="en-US"/>
          </a:p>
        </p:txBody>
      </p:sp>
      <p:sp>
        <p:nvSpPr>
          <p:cNvPr id="7" name="Slide Number Placeholder 6"/>
          <p:cNvSpPr>
            <a:spLocks noGrp="1"/>
          </p:cNvSpPr>
          <p:nvPr>
            <p:ph type="sldNum" sz="quarter" idx="12"/>
          </p:nvPr>
        </p:nvSpPr>
        <p:spPr/>
        <p:txBody>
          <a:bodyPr/>
          <a:lstStyle/>
          <a:p>
            <a:fld id="{C63D32D6-A915-4062-B5FB-F14E5269E496}" type="slidenum">
              <a:rPr lang="en-AU" altLang="en-US" smtClean="0"/>
              <a:pPr/>
              <a:t>‹#›</a:t>
            </a:fld>
            <a:endParaRPr lang="en-AU" altLang="en-US"/>
          </a:p>
        </p:txBody>
      </p:sp>
    </p:spTree>
    <p:extLst>
      <p:ext uri="{BB962C8B-B14F-4D97-AF65-F5344CB8AC3E}">
        <p14:creationId xmlns:p14="http://schemas.microsoft.com/office/powerpoint/2010/main" val="1240777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27930FC3-9484-4689-BE07-FADF1B6340D9}" type="slidenum">
              <a:rPr lang="en-AU" altLang="en-US" smtClean="0"/>
              <a:pPr/>
              <a:t>‹#›</a:t>
            </a:fld>
            <a:endParaRPr lang="en-AU" altLang="en-US"/>
          </a:p>
        </p:txBody>
      </p:sp>
    </p:spTree>
    <p:extLst>
      <p:ext uri="{BB962C8B-B14F-4D97-AF65-F5344CB8AC3E}">
        <p14:creationId xmlns:p14="http://schemas.microsoft.com/office/powerpoint/2010/main" val="3793740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3" y="1752601"/>
            <a:ext cx="9464040" cy="2789682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3" y="1752601"/>
            <a:ext cx="27843480" cy="27896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ltLang="en-US"/>
          </a:p>
        </p:txBody>
      </p:sp>
      <p:sp>
        <p:nvSpPr>
          <p:cNvPr id="5" name="Footer Placeholder 4"/>
          <p:cNvSpPr>
            <a:spLocks noGrp="1"/>
          </p:cNvSpPr>
          <p:nvPr>
            <p:ph type="ftr" sz="quarter" idx="11"/>
          </p:nvPr>
        </p:nvSpPr>
        <p:spPr/>
        <p:txBody>
          <a:bodyPr/>
          <a:lstStyle/>
          <a:p>
            <a:endParaRPr lang="en-AU" altLang="en-US"/>
          </a:p>
        </p:txBody>
      </p:sp>
      <p:sp>
        <p:nvSpPr>
          <p:cNvPr id="6" name="Slide Number Placeholder 5"/>
          <p:cNvSpPr>
            <a:spLocks noGrp="1"/>
          </p:cNvSpPr>
          <p:nvPr>
            <p:ph type="sldNum" sz="quarter" idx="12"/>
          </p:nvPr>
        </p:nvSpPr>
        <p:spPr/>
        <p:txBody>
          <a:bodyPr/>
          <a:lstStyle/>
          <a:p>
            <a:fld id="{FC3C13D9-58C1-4910-BD40-7E5DE9555D6D}" type="slidenum">
              <a:rPr lang="en-AU" altLang="en-US" smtClean="0"/>
              <a:pPr/>
              <a:t>‹#›</a:t>
            </a:fld>
            <a:endParaRPr lang="en-AU" altLang="en-US"/>
          </a:p>
        </p:txBody>
      </p:sp>
    </p:spTree>
    <p:extLst>
      <p:ext uri="{BB962C8B-B14F-4D97-AF65-F5344CB8AC3E}">
        <p14:creationId xmlns:p14="http://schemas.microsoft.com/office/powerpoint/2010/main" val="776754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8"/>
            <a:ext cx="37856160" cy="63627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1"/>
            <a:ext cx="37856160" cy="208864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endParaRPr lang="en-AU" alt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AU" alt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98328C93-CE74-4D8C-ABA4-4E00C4505E27}" type="slidenum">
              <a:rPr lang="en-AU" altLang="en-US" smtClean="0"/>
              <a:pPr/>
              <a:t>‹#›</a:t>
            </a:fld>
            <a:endParaRPr lang="en-AU" altLang="en-US"/>
          </a:p>
        </p:txBody>
      </p:sp>
      <p:sp>
        <p:nvSpPr>
          <p:cNvPr id="7" name="Rectangle 7"/>
          <p:cNvSpPr>
            <a:spLocks noChangeArrowheads="1"/>
          </p:cNvSpPr>
          <p:nvPr userDrawn="1"/>
        </p:nvSpPr>
        <p:spPr bwMode="auto">
          <a:xfrm>
            <a:off x="0" y="0"/>
            <a:ext cx="43891200" cy="32918400"/>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sz="1783"/>
          </a:p>
        </p:txBody>
      </p:sp>
    </p:spTree>
    <p:extLst>
      <p:ext uri="{BB962C8B-B14F-4D97-AF65-F5344CB8AC3E}">
        <p14:creationId xmlns:p14="http://schemas.microsoft.com/office/powerpoint/2010/main" val="33005047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Rectangle 3"/>
          <p:cNvSpPr/>
          <p:nvPr/>
        </p:nvSpPr>
        <p:spPr>
          <a:xfrm>
            <a:off x="0" y="0"/>
            <a:ext cx="43891200" cy="52195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Box 126"/>
          <p:cNvSpPr txBox="1">
            <a:spLocks noChangeArrowheads="1"/>
          </p:cNvSpPr>
          <p:nvPr/>
        </p:nvSpPr>
        <p:spPr bwMode="auto">
          <a:xfrm>
            <a:off x="8607351" y="1158986"/>
            <a:ext cx="33716975" cy="11695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7000" b="1" dirty="0">
                <a:latin typeface="Arial Black" panose="020B0A04020102020204" pitchFamily="34" charset="0"/>
              </a:rPr>
              <a:t>Payload Stabilization and Pointing for an All-Rotating Aerial Vehicle</a:t>
            </a:r>
          </a:p>
        </p:txBody>
      </p:sp>
      <p:pic>
        <p:nvPicPr>
          <p:cNvPr id="33" name="Picture 32" descr="California State University Long Beac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27200" y="5569267"/>
            <a:ext cx="15458873" cy="450533"/>
          </a:xfrm>
          <a:prstGeom prst="rect">
            <a:avLst/>
          </a:prstGeom>
        </p:spPr>
      </p:pic>
      <p:sp>
        <p:nvSpPr>
          <p:cNvPr id="34" name="Right Triangle 33"/>
          <p:cNvSpPr/>
          <p:nvPr/>
        </p:nvSpPr>
        <p:spPr>
          <a:xfrm rot="10800000" flipH="1">
            <a:off x="0" y="-1"/>
            <a:ext cx="10099740" cy="7772401"/>
          </a:xfrm>
          <a:prstGeom prst="rtTriangle">
            <a:avLst/>
          </a:prstGeom>
          <a:solidFill>
            <a:schemeClr val="bg2">
              <a:lumMod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0" y="3733800"/>
            <a:ext cx="43884575" cy="8077203"/>
          </a:xfrm>
          <a:prstGeom prst="line">
            <a:avLst/>
          </a:prstGeom>
          <a:ln w="76200"/>
        </p:spPr>
        <p:style>
          <a:lnRef idx="1">
            <a:schemeClr val="accent4"/>
          </a:lnRef>
          <a:fillRef idx="0">
            <a:schemeClr val="accent4"/>
          </a:fillRef>
          <a:effectRef idx="0">
            <a:schemeClr val="accent4"/>
          </a:effectRef>
          <a:fontRef idx="minor">
            <a:schemeClr val="tx1"/>
          </a:fontRef>
        </p:style>
      </p:cxnSp>
      <p:sp>
        <p:nvSpPr>
          <p:cNvPr id="2151" name="Text Box 103"/>
          <p:cNvSpPr txBox="1">
            <a:spLocks noChangeArrowheads="1"/>
          </p:cNvSpPr>
          <p:nvPr/>
        </p:nvSpPr>
        <p:spPr bwMode="auto">
          <a:xfrm>
            <a:off x="8382000" y="2190750"/>
            <a:ext cx="31089600" cy="26165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42884" tIns="342884" rIns="342884" bIns="342884"/>
          <a:lstStyle>
            <a:lvl1pPr defTabSz="1016000">
              <a:defRPr sz="2400">
                <a:solidFill>
                  <a:schemeClr val="tx1"/>
                </a:solidFill>
                <a:latin typeface="Times" panose="02020603050405020304" pitchFamily="18" charset="0"/>
              </a:defRPr>
            </a:lvl1pPr>
            <a:lvl2pPr marL="508000" defTabSz="1016000">
              <a:defRPr sz="2400">
                <a:solidFill>
                  <a:schemeClr val="tx1"/>
                </a:solidFill>
                <a:latin typeface="Times" panose="02020603050405020304" pitchFamily="18" charset="0"/>
              </a:defRPr>
            </a:lvl2pPr>
            <a:lvl3pPr marL="1016000" defTabSz="1016000">
              <a:defRPr sz="2400">
                <a:solidFill>
                  <a:schemeClr val="tx1"/>
                </a:solidFill>
                <a:latin typeface="Times" panose="02020603050405020304" pitchFamily="18" charset="0"/>
              </a:defRPr>
            </a:lvl3pPr>
            <a:lvl4pPr marL="1524000" defTabSz="1016000">
              <a:defRPr sz="2400">
                <a:solidFill>
                  <a:schemeClr val="tx1"/>
                </a:solidFill>
                <a:latin typeface="Times" panose="02020603050405020304" pitchFamily="18" charset="0"/>
              </a:defRPr>
            </a:lvl4pPr>
            <a:lvl5pPr marL="2032000" defTabSz="1016000">
              <a:defRPr sz="2400">
                <a:solidFill>
                  <a:schemeClr val="tx1"/>
                </a:solidFill>
                <a:latin typeface="Times" panose="02020603050405020304" pitchFamily="18" charset="0"/>
              </a:defRPr>
            </a:lvl5pPr>
            <a:lvl6pPr marL="2489200" defTabSz="1016000" eaLnBrk="0" fontAlgn="base" hangingPunct="0">
              <a:spcBef>
                <a:spcPct val="0"/>
              </a:spcBef>
              <a:spcAft>
                <a:spcPct val="0"/>
              </a:spcAft>
              <a:defRPr sz="2400">
                <a:solidFill>
                  <a:schemeClr val="tx1"/>
                </a:solidFill>
                <a:latin typeface="Times" panose="02020603050405020304" pitchFamily="18" charset="0"/>
              </a:defRPr>
            </a:lvl6pPr>
            <a:lvl7pPr marL="2946400" defTabSz="1016000" eaLnBrk="0" fontAlgn="base" hangingPunct="0">
              <a:spcBef>
                <a:spcPct val="0"/>
              </a:spcBef>
              <a:spcAft>
                <a:spcPct val="0"/>
              </a:spcAft>
              <a:defRPr sz="2400">
                <a:solidFill>
                  <a:schemeClr val="tx1"/>
                </a:solidFill>
                <a:latin typeface="Times" panose="02020603050405020304" pitchFamily="18" charset="0"/>
              </a:defRPr>
            </a:lvl7pPr>
            <a:lvl8pPr marL="3403600" defTabSz="1016000" eaLnBrk="0" fontAlgn="base" hangingPunct="0">
              <a:spcBef>
                <a:spcPct val="0"/>
              </a:spcBef>
              <a:spcAft>
                <a:spcPct val="0"/>
              </a:spcAft>
              <a:defRPr sz="2400">
                <a:solidFill>
                  <a:schemeClr val="tx1"/>
                </a:solidFill>
                <a:latin typeface="Times" panose="02020603050405020304" pitchFamily="18" charset="0"/>
              </a:defRPr>
            </a:lvl8pPr>
            <a:lvl9pPr marL="3860800" defTabSz="1016000" eaLnBrk="0" fontAlgn="base" hangingPunct="0">
              <a:spcBef>
                <a:spcPct val="0"/>
              </a:spcBef>
              <a:spcAft>
                <a:spcPct val="0"/>
              </a:spcAft>
              <a:defRPr sz="2400">
                <a:solidFill>
                  <a:schemeClr val="tx1"/>
                </a:solidFill>
                <a:latin typeface="Times" panose="02020603050405020304" pitchFamily="18" charset="0"/>
              </a:defRPr>
            </a:lvl9pPr>
          </a:lstStyle>
          <a:p>
            <a:pPr>
              <a:spcBef>
                <a:spcPct val="20000"/>
              </a:spcBef>
            </a:pPr>
            <a:r>
              <a:rPr lang="en-US" altLang="en-US" sz="5600" b="1" dirty="0">
                <a:solidFill>
                  <a:srgbClr val="000000"/>
                </a:solidFill>
                <a:latin typeface="Arial" panose="020B0604020202020204" pitchFamily="34" charset="0"/>
              </a:rPr>
              <a:t>Jessica Crisantes, Dr. Praveen Shankar</a:t>
            </a:r>
          </a:p>
          <a:p>
            <a:pPr>
              <a:spcBef>
                <a:spcPct val="20000"/>
              </a:spcBef>
            </a:pPr>
            <a:r>
              <a:rPr lang="en-US" altLang="en-US" sz="5600" b="1" dirty="0">
                <a:solidFill>
                  <a:srgbClr val="000000"/>
                </a:solidFill>
                <a:latin typeface="Arial" panose="020B0604020202020204" pitchFamily="34" charset="0"/>
              </a:rPr>
              <a:t>Mechanical and Aerospace Department, College of Engineering</a:t>
            </a:r>
          </a:p>
        </p:txBody>
      </p:sp>
      <p:cxnSp>
        <p:nvCxnSpPr>
          <p:cNvPr id="72" name="Straight Connector 71"/>
          <p:cNvCxnSpPr/>
          <p:nvPr/>
        </p:nvCxnSpPr>
        <p:spPr>
          <a:xfrm flipH="1">
            <a:off x="18592800" y="20726400"/>
            <a:ext cx="25341462" cy="11887197"/>
          </a:xfrm>
          <a:prstGeom prst="line">
            <a:avLst/>
          </a:prstGeom>
          <a:ln w="76200"/>
        </p:spPr>
        <p:style>
          <a:lnRef idx="1">
            <a:schemeClr val="accent4"/>
          </a:lnRef>
          <a:fillRef idx="0">
            <a:schemeClr val="accent4"/>
          </a:fillRef>
          <a:effectRef idx="0">
            <a:schemeClr val="accent4"/>
          </a:effectRef>
          <a:fontRef idx="minor">
            <a:schemeClr val="tx1"/>
          </a:fontRef>
        </p:style>
      </p:cxnSp>
      <p:sp>
        <p:nvSpPr>
          <p:cNvPr id="62" name="Right Triangle 61"/>
          <p:cNvSpPr/>
          <p:nvPr/>
        </p:nvSpPr>
        <p:spPr>
          <a:xfrm flipH="1">
            <a:off x="24765000" y="21488400"/>
            <a:ext cx="19126200" cy="11353798"/>
          </a:xfrm>
          <a:prstGeom prst="rtTriangle">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8" name="Straight Connector 67"/>
          <p:cNvCxnSpPr/>
          <p:nvPr/>
        </p:nvCxnSpPr>
        <p:spPr>
          <a:xfrm flipH="1">
            <a:off x="34328100" y="20878803"/>
            <a:ext cx="9556475" cy="11963395"/>
          </a:xfrm>
          <a:prstGeom prst="line">
            <a:avLst/>
          </a:prstGeom>
          <a:ln w="76200"/>
        </p:spPr>
        <p:style>
          <a:lnRef idx="1">
            <a:schemeClr val="accent4"/>
          </a:lnRef>
          <a:fillRef idx="0">
            <a:schemeClr val="accent4"/>
          </a:fillRef>
          <a:effectRef idx="0">
            <a:schemeClr val="accent4"/>
          </a:effectRef>
          <a:fontRef idx="minor">
            <a:schemeClr val="tx1"/>
          </a:fontRef>
        </p:style>
      </p:cxnSp>
      <p:sp>
        <p:nvSpPr>
          <p:cNvPr id="23" name="Rectangle 108"/>
          <p:cNvSpPr>
            <a:spLocks noChangeArrowheads="1"/>
          </p:cNvSpPr>
          <p:nvPr/>
        </p:nvSpPr>
        <p:spPr bwMode="auto">
          <a:xfrm>
            <a:off x="15693161" y="28041595"/>
            <a:ext cx="26987140" cy="2057405"/>
          </a:xfrm>
          <a:prstGeom prst="rect">
            <a:avLst/>
          </a:prstGeom>
          <a:solidFill>
            <a:schemeClr val="bg1"/>
          </a:solidFill>
          <a:ln>
            <a:noFill/>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99253" tIns="299253" rIns="299253" bIns="299253"/>
          <a:lstStyle>
            <a:lvl1pPr defTabSz="887413">
              <a:defRPr sz="2400">
                <a:solidFill>
                  <a:schemeClr val="tx1"/>
                </a:solidFill>
                <a:latin typeface="Times" panose="02020603050405020304" pitchFamily="18" charset="0"/>
              </a:defRPr>
            </a:lvl1pPr>
            <a:lvl2pPr marL="442913" defTabSz="887413">
              <a:defRPr sz="2400">
                <a:solidFill>
                  <a:schemeClr val="tx1"/>
                </a:solidFill>
                <a:latin typeface="Times" panose="02020603050405020304" pitchFamily="18" charset="0"/>
              </a:defRPr>
            </a:lvl2pPr>
            <a:lvl3pPr marL="887413" defTabSz="887413">
              <a:defRPr sz="2400">
                <a:solidFill>
                  <a:schemeClr val="tx1"/>
                </a:solidFill>
                <a:latin typeface="Times" panose="02020603050405020304" pitchFamily="18" charset="0"/>
              </a:defRPr>
            </a:lvl3pPr>
            <a:lvl4pPr marL="1330325" defTabSz="887413">
              <a:defRPr sz="2400">
                <a:solidFill>
                  <a:schemeClr val="tx1"/>
                </a:solidFill>
                <a:latin typeface="Times" panose="02020603050405020304" pitchFamily="18" charset="0"/>
              </a:defRPr>
            </a:lvl4pPr>
            <a:lvl5pPr marL="1773238" defTabSz="887413">
              <a:defRPr sz="2400">
                <a:solidFill>
                  <a:schemeClr val="tx1"/>
                </a:solidFill>
                <a:latin typeface="Times" panose="02020603050405020304" pitchFamily="18" charset="0"/>
              </a:defRPr>
            </a:lvl5pPr>
            <a:lvl6pPr marL="2230438" defTabSz="887413" eaLnBrk="0" fontAlgn="base" hangingPunct="0">
              <a:spcBef>
                <a:spcPct val="0"/>
              </a:spcBef>
              <a:spcAft>
                <a:spcPct val="0"/>
              </a:spcAft>
              <a:defRPr sz="2400">
                <a:solidFill>
                  <a:schemeClr val="tx1"/>
                </a:solidFill>
                <a:latin typeface="Times" panose="02020603050405020304" pitchFamily="18" charset="0"/>
              </a:defRPr>
            </a:lvl6pPr>
            <a:lvl7pPr marL="2687638" defTabSz="887413" eaLnBrk="0" fontAlgn="base" hangingPunct="0">
              <a:spcBef>
                <a:spcPct val="0"/>
              </a:spcBef>
              <a:spcAft>
                <a:spcPct val="0"/>
              </a:spcAft>
              <a:defRPr sz="2400">
                <a:solidFill>
                  <a:schemeClr val="tx1"/>
                </a:solidFill>
                <a:latin typeface="Times" panose="02020603050405020304" pitchFamily="18" charset="0"/>
              </a:defRPr>
            </a:lvl7pPr>
            <a:lvl8pPr marL="3144838" defTabSz="887413" eaLnBrk="0" fontAlgn="base" hangingPunct="0">
              <a:spcBef>
                <a:spcPct val="0"/>
              </a:spcBef>
              <a:spcAft>
                <a:spcPct val="0"/>
              </a:spcAft>
              <a:defRPr sz="2400">
                <a:solidFill>
                  <a:schemeClr val="tx1"/>
                </a:solidFill>
                <a:latin typeface="Times" panose="02020603050405020304" pitchFamily="18" charset="0"/>
              </a:defRPr>
            </a:lvl8pPr>
            <a:lvl9pPr marL="3602038" defTabSz="887413"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3600" b="1" dirty="0">
                <a:solidFill>
                  <a:srgbClr val="404040"/>
                </a:solidFill>
                <a:latin typeface="Arial" panose="020B0604020202020204" pitchFamily="34" charset="0"/>
                <a:cs typeface="Calibri"/>
              </a:rPr>
              <a:t>FUTURE WORK:</a:t>
            </a:r>
            <a:endParaRPr lang="en-US" altLang="en-US" sz="3600" dirty="0">
              <a:latin typeface="Calibri"/>
              <a:cs typeface="Calibri"/>
            </a:endParaRPr>
          </a:p>
          <a:p>
            <a:pPr>
              <a:spcBef>
                <a:spcPct val="50000"/>
              </a:spcBef>
            </a:pPr>
            <a:r>
              <a:rPr lang="en-US" sz="2800" dirty="0">
                <a:latin typeface="Calibri" panose="020F0502020204030204" pitchFamily="34" charset="0"/>
                <a:cs typeface="Calibri" panose="020F0502020204030204" pitchFamily="34" charset="0"/>
              </a:rPr>
              <a:t>As the project is currently ongoing, there is more research, design, and testing to complete. I will be working on an Arduino code to interface the sensors, microcontroller, and the embedded EC motor. In addition to this, the team will collaborate on designing a pointing system. </a:t>
            </a:r>
          </a:p>
          <a:p>
            <a:pPr>
              <a:spcBef>
                <a:spcPct val="50000"/>
              </a:spcBef>
            </a:pPr>
            <a:endParaRPr lang="en-US" altLang="en-US" b="1" dirty="0">
              <a:latin typeface="Arial" panose="020B0604020202020204" pitchFamily="34" charset="0"/>
            </a:endParaRPr>
          </a:p>
        </p:txBody>
      </p:sp>
      <p:sp>
        <p:nvSpPr>
          <p:cNvPr id="26" name="Rectangle 111"/>
          <p:cNvSpPr>
            <a:spLocks noChangeArrowheads="1"/>
          </p:cNvSpPr>
          <p:nvPr/>
        </p:nvSpPr>
        <p:spPr bwMode="auto">
          <a:xfrm>
            <a:off x="15693161" y="30480000"/>
            <a:ext cx="26987139" cy="205740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99253" tIns="299253" rIns="299253" bIns="299253"/>
          <a:lstStyle>
            <a:lvl1pPr defTabSz="887413">
              <a:defRPr sz="2400">
                <a:solidFill>
                  <a:schemeClr val="tx1"/>
                </a:solidFill>
                <a:latin typeface="Times" panose="02020603050405020304" pitchFamily="18" charset="0"/>
              </a:defRPr>
            </a:lvl1pPr>
            <a:lvl2pPr marL="442913" defTabSz="887413">
              <a:defRPr sz="2400">
                <a:solidFill>
                  <a:schemeClr val="tx1"/>
                </a:solidFill>
                <a:latin typeface="Times" panose="02020603050405020304" pitchFamily="18" charset="0"/>
              </a:defRPr>
            </a:lvl2pPr>
            <a:lvl3pPr marL="887413" defTabSz="887413">
              <a:defRPr sz="2400">
                <a:solidFill>
                  <a:schemeClr val="tx1"/>
                </a:solidFill>
                <a:latin typeface="Times" panose="02020603050405020304" pitchFamily="18" charset="0"/>
              </a:defRPr>
            </a:lvl3pPr>
            <a:lvl4pPr marL="1330325" defTabSz="887413">
              <a:defRPr sz="2400">
                <a:solidFill>
                  <a:schemeClr val="tx1"/>
                </a:solidFill>
                <a:latin typeface="Times" panose="02020603050405020304" pitchFamily="18" charset="0"/>
              </a:defRPr>
            </a:lvl4pPr>
            <a:lvl5pPr marL="1773238" defTabSz="887413">
              <a:defRPr sz="2400">
                <a:solidFill>
                  <a:schemeClr val="tx1"/>
                </a:solidFill>
                <a:latin typeface="Times" panose="02020603050405020304" pitchFamily="18" charset="0"/>
              </a:defRPr>
            </a:lvl5pPr>
            <a:lvl6pPr marL="2230438" defTabSz="887413" eaLnBrk="0" fontAlgn="base" hangingPunct="0">
              <a:spcBef>
                <a:spcPct val="0"/>
              </a:spcBef>
              <a:spcAft>
                <a:spcPct val="0"/>
              </a:spcAft>
              <a:defRPr sz="2400">
                <a:solidFill>
                  <a:schemeClr val="tx1"/>
                </a:solidFill>
                <a:latin typeface="Times" panose="02020603050405020304" pitchFamily="18" charset="0"/>
              </a:defRPr>
            </a:lvl6pPr>
            <a:lvl7pPr marL="2687638" defTabSz="887413" eaLnBrk="0" fontAlgn="base" hangingPunct="0">
              <a:spcBef>
                <a:spcPct val="0"/>
              </a:spcBef>
              <a:spcAft>
                <a:spcPct val="0"/>
              </a:spcAft>
              <a:defRPr sz="2400">
                <a:solidFill>
                  <a:schemeClr val="tx1"/>
                </a:solidFill>
                <a:latin typeface="Times" panose="02020603050405020304" pitchFamily="18" charset="0"/>
              </a:defRPr>
            </a:lvl7pPr>
            <a:lvl8pPr marL="3144838" defTabSz="887413" eaLnBrk="0" fontAlgn="base" hangingPunct="0">
              <a:spcBef>
                <a:spcPct val="0"/>
              </a:spcBef>
              <a:spcAft>
                <a:spcPct val="0"/>
              </a:spcAft>
              <a:defRPr sz="2400">
                <a:solidFill>
                  <a:schemeClr val="tx1"/>
                </a:solidFill>
                <a:latin typeface="Times" panose="02020603050405020304" pitchFamily="18" charset="0"/>
              </a:defRPr>
            </a:lvl8pPr>
            <a:lvl9pPr marL="3602038" defTabSz="887413"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3600" b="1" dirty="0">
                <a:solidFill>
                  <a:srgbClr val="404040"/>
                </a:solidFill>
                <a:latin typeface="Arial" panose="020B0604020202020204" pitchFamily="34" charset="0"/>
              </a:rPr>
              <a:t>ACKNOWLEDGMENTS:</a:t>
            </a:r>
          </a:p>
          <a:p>
            <a:pPr>
              <a:spcBef>
                <a:spcPct val="50000"/>
              </a:spcBef>
            </a:pPr>
            <a:r>
              <a:rPr lang="en-US" altLang="en-US" sz="2700" dirty="0">
                <a:latin typeface="Calibri" panose="020F0502020204030204" pitchFamily="34" charset="0"/>
                <a:cs typeface="Calibri" panose="020F0502020204030204" pitchFamily="34" charset="0"/>
              </a:rPr>
              <a:t>I’d would like to thank my faculty adviser, Dr. Praveen Shankar, for giving me the opportunity to work on this project as well as supporting the team throughout this project. As well as my team members Oliver </a:t>
            </a:r>
            <a:r>
              <a:rPr lang="en-US" altLang="en-US" sz="2700" dirty="0" err="1">
                <a:latin typeface="Calibri" panose="020F0502020204030204" pitchFamily="34" charset="0"/>
                <a:cs typeface="Calibri" panose="020F0502020204030204" pitchFamily="34" charset="0"/>
              </a:rPr>
              <a:t>Chaing</a:t>
            </a:r>
            <a:r>
              <a:rPr lang="en-US" altLang="en-US" sz="2700" dirty="0">
                <a:latin typeface="Calibri" panose="020F0502020204030204" pitchFamily="34" charset="0"/>
                <a:cs typeface="Calibri" panose="020F0502020204030204" pitchFamily="34" charset="0"/>
              </a:rPr>
              <a:t>, Tanner Prince, Thomas </a:t>
            </a:r>
            <a:r>
              <a:rPr lang="en-US" altLang="en-US" sz="2700" dirty="0" err="1">
                <a:latin typeface="Calibri" panose="020F0502020204030204" pitchFamily="34" charset="0"/>
                <a:cs typeface="Calibri" panose="020F0502020204030204" pitchFamily="34" charset="0"/>
              </a:rPr>
              <a:t>Swaney</a:t>
            </a:r>
            <a:r>
              <a:rPr lang="en-US" altLang="en-US" sz="2700" dirty="0">
                <a:latin typeface="Calibri" panose="020F0502020204030204" pitchFamily="34" charset="0"/>
                <a:cs typeface="Calibri" panose="020F0502020204030204" pitchFamily="34" charset="0"/>
              </a:rPr>
              <a:t>, for the hard work they’ve done. Additional help was provided by Ryan Moffit Alexander Littleton, and Christopher </a:t>
            </a:r>
            <a:r>
              <a:rPr lang="en-US" altLang="en-US" sz="2700" dirty="0" err="1">
                <a:latin typeface="Calibri" panose="020F0502020204030204" pitchFamily="34" charset="0"/>
                <a:cs typeface="Calibri" panose="020F0502020204030204" pitchFamily="34" charset="0"/>
              </a:rPr>
              <a:t>Senner</a:t>
            </a:r>
            <a:r>
              <a:rPr lang="en-US" altLang="en-US" sz="2700" dirty="0">
                <a:latin typeface="Calibri" panose="020F0502020204030204" pitchFamily="34" charset="0"/>
                <a:cs typeface="Calibri" panose="020F0502020204030204" pitchFamily="34" charset="0"/>
              </a:rPr>
              <a:t>.</a:t>
            </a:r>
          </a:p>
        </p:txBody>
      </p:sp>
      <p:sp>
        <p:nvSpPr>
          <p:cNvPr id="24" name="Rectangle 109"/>
          <p:cNvSpPr>
            <a:spLocks noChangeArrowheads="1"/>
          </p:cNvSpPr>
          <p:nvPr/>
        </p:nvSpPr>
        <p:spPr bwMode="auto">
          <a:xfrm>
            <a:off x="1143000" y="14705928"/>
            <a:ext cx="13411200" cy="4344072"/>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99253" tIns="299253" rIns="299253" bIns="299253"/>
          <a:lstStyle>
            <a:lvl1pPr marL="369888" indent="-369888" defTabSz="887413">
              <a:defRPr sz="2400">
                <a:solidFill>
                  <a:schemeClr val="tx1"/>
                </a:solidFill>
                <a:latin typeface="Times" panose="02020603050405020304" pitchFamily="18" charset="0"/>
              </a:defRPr>
            </a:lvl1pPr>
            <a:lvl2pPr marL="554038" defTabSz="887413">
              <a:defRPr sz="2400">
                <a:solidFill>
                  <a:schemeClr val="tx1"/>
                </a:solidFill>
                <a:latin typeface="Times" panose="02020603050405020304" pitchFamily="18" charset="0"/>
              </a:defRPr>
            </a:lvl2pPr>
            <a:lvl3pPr marL="887413" defTabSz="887413">
              <a:defRPr sz="2400">
                <a:solidFill>
                  <a:schemeClr val="tx1"/>
                </a:solidFill>
                <a:latin typeface="Times" panose="02020603050405020304" pitchFamily="18" charset="0"/>
              </a:defRPr>
            </a:lvl3pPr>
            <a:lvl4pPr marL="1330325" defTabSz="887413">
              <a:defRPr sz="2400">
                <a:solidFill>
                  <a:schemeClr val="tx1"/>
                </a:solidFill>
                <a:latin typeface="Times" panose="02020603050405020304" pitchFamily="18" charset="0"/>
              </a:defRPr>
            </a:lvl4pPr>
            <a:lvl5pPr marL="1773238" defTabSz="887413">
              <a:defRPr sz="2400">
                <a:solidFill>
                  <a:schemeClr val="tx1"/>
                </a:solidFill>
                <a:latin typeface="Times" panose="02020603050405020304" pitchFamily="18" charset="0"/>
              </a:defRPr>
            </a:lvl5pPr>
            <a:lvl6pPr marL="2230438" defTabSz="887413" eaLnBrk="0" fontAlgn="base" hangingPunct="0">
              <a:spcBef>
                <a:spcPct val="0"/>
              </a:spcBef>
              <a:spcAft>
                <a:spcPct val="0"/>
              </a:spcAft>
              <a:defRPr sz="2400">
                <a:solidFill>
                  <a:schemeClr val="tx1"/>
                </a:solidFill>
                <a:latin typeface="Times" panose="02020603050405020304" pitchFamily="18" charset="0"/>
              </a:defRPr>
            </a:lvl6pPr>
            <a:lvl7pPr marL="2687638" defTabSz="887413" eaLnBrk="0" fontAlgn="base" hangingPunct="0">
              <a:spcBef>
                <a:spcPct val="0"/>
              </a:spcBef>
              <a:spcAft>
                <a:spcPct val="0"/>
              </a:spcAft>
              <a:defRPr sz="2400">
                <a:solidFill>
                  <a:schemeClr val="tx1"/>
                </a:solidFill>
                <a:latin typeface="Times" panose="02020603050405020304" pitchFamily="18" charset="0"/>
              </a:defRPr>
            </a:lvl7pPr>
            <a:lvl8pPr marL="3144838" defTabSz="887413" eaLnBrk="0" fontAlgn="base" hangingPunct="0">
              <a:spcBef>
                <a:spcPct val="0"/>
              </a:spcBef>
              <a:spcAft>
                <a:spcPct val="0"/>
              </a:spcAft>
              <a:defRPr sz="2400">
                <a:solidFill>
                  <a:schemeClr val="tx1"/>
                </a:solidFill>
                <a:latin typeface="Times" panose="02020603050405020304" pitchFamily="18" charset="0"/>
              </a:defRPr>
            </a:lvl8pPr>
            <a:lvl9pPr marL="3602038" defTabSz="887413"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3600" b="1" dirty="0">
                <a:solidFill>
                  <a:srgbClr val="404040"/>
                </a:solidFill>
                <a:latin typeface="Arial" panose="020B0604020202020204" pitchFamily="34" charset="0"/>
              </a:rPr>
              <a:t>METHODS: </a:t>
            </a:r>
            <a:endParaRPr lang="en-US" altLang="en-US" dirty="0">
              <a:solidFill>
                <a:schemeClr val="tx1">
                  <a:lumMod val="75000"/>
                  <a:lumOff val="25000"/>
                </a:schemeClr>
              </a:solidFill>
              <a:latin typeface="Calibri"/>
              <a:cs typeface="Calibri"/>
            </a:endParaRPr>
          </a:p>
          <a:p>
            <a:pPr marL="0" indent="0">
              <a:spcBef>
                <a:spcPct val="50000"/>
              </a:spcBef>
            </a:pPr>
            <a:r>
              <a:rPr lang="en-US" sz="2800" dirty="0">
                <a:latin typeface="Calibri" panose="020F0502020204030204" pitchFamily="34" charset="0"/>
                <a:cs typeface="Calibri" panose="020F0502020204030204" pitchFamily="34" charset="0"/>
              </a:rPr>
              <a:t>The team and I utilized the engineering design process which includes a methodical series of steps: research, design, build, test. First, we analyzed the mission requirements. Additionally, we researched which electrical and mechanical components would perform the best for our mission and could fit within our size constraints. Once the design process is complete, the team will build protypes of the design options and test them using a variety of tests.</a:t>
            </a:r>
            <a:endParaRPr lang="en-US" altLang="en-US" sz="2800" dirty="0">
              <a:latin typeface="Calibri" panose="020F0502020204030204" pitchFamily="34" charset="0"/>
              <a:cs typeface="Calibri" panose="020F0502020204030204" pitchFamily="34" charset="0"/>
            </a:endParaRPr>
          </a:p>
          <a:p>
            <a:pPr marL="0" indent="0">
              <a:spcBef>
                <a:spcPct val="50000"/>
              </a:spcBef>
            </a:pPr>
            <a:r>
              <a:rPr lang="en-US" altLang="en-US" sz="2310" dirty="0">
                <a:latin typeface="Arial" panose="020B0604020202020204" pitchFamily="34" charset="0"/>
              </a:rPr>
              <a:t> </a:t>
            </a:r>
          </a:p>
        </p:txBody>
      </p:sp>
      <p:sp>
        <p:nvSpPr>
          <p:cNvPr id="22" name="Rectangle 107"/>
          <p:cNvSpPr>
            <a:spLocks noChangeArrowheads="1"/>
          </p:cNvSpPr>
          <p:nvPr/>
        </p:nvSpPr>
        <p:spPr bwMode="auto">
          <a:xfrm>
            <a:off x="15693161" y="6268279"/>
            <a:ext cx="27016938" cy="1288695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99253" tIns="299253" rIns="299253" bIns="299253"/>
          <a:lstStyle>
            <a:lvl1pPr defTabSz="887413">
              <a:defRPr sz="2400">
                <a:solidFill>
                  <a:schemeClr val="tx1"/>
                </a:solidFill>
                <a:latin typeface="Times" panose="02020603050405020304" pitchFamily="18" charset="0"/>
              </a:defRPr>
            </a:lvl1pPr>
            <a:lvl2pPr marL="442913" defTabSz="887413">
              <a:defRPr sz="2400">
                <a:solidFill>
                  <a:schemeClr val="tx1"/>
                </a:solidFill>
                <a:latin typeface="Times" panose="02020603050405020304" pitchFamily="18" charset="0"/>
              </a:defRPr>
            </a:lvl2pPr>
            <a:lvl3pPr marL="887413" defTabSz="887413">
              <a:defRPr sz="2400">
                <a:solidFill>
                  <a:schemeClr val="tx1"/>
                </a:solidFill>
                <a:latin typeface="Times" panose="02020603050405020304" pitchFamily="18" charset="0"/>
              </a:defRPr>
            </a:lvl3pPr>
            <a:lvl4pPr marL="1330325" defTabSz="887413">
              <a:defRPr sz="2400">
                <a:solidFill>
                  <a:schemeClr val="tx1"/>
                </a:solidFill>
                <a:latin typeface="Times" panose="02020603050405020304" pitchFamily="18" charset="0"/>
              </a:defRPr>
            </a:lvl4pPr>
            <a:lvl5pPr marL="1773238" defTabSz="887413">
              <a:defRPr sz="2400">
                <a:solidFill>
                  <a:schemeClr val="tx1"/>
                </a:solidFill>
                <a:latin typeface="Times" panose="02020603050405020304" pitchFamily="18" charset="0"/>
              </a:defRPr>
            </a:lvl5pPr>
            <a:lvl6pPr marL="2230438" defTabSz="887413" eaLnBrk="0" fontAlgn="base" hangingPunct="0">
              <a:spcBef>
                <a:spcPct val="0"/>
              </a:spcBef>
              <a:spcAft>
                <a:spcPct val="0"/>
              </a:spcAft>
              <a:defRPr sz="2400">
                <a:solidFill>
                  <a:schemeClr val="tx1"/>
                </a:solidFill>
                <a:latin typeface="Times" panose="02020603050405020304" pitchFamily="18" charset="0"/>
              </a:defRPr>
            </a:lvl6pPr>
            <a:lvl7pPr marL="2687638" defTabSz="887413" eaLnBrk="0" fontAlgn="base" hangingPunct="0">
              <a:spcBef>
                <a:spcPct val="0"/>
              </a:spcBef>
              <a:spcAft>
                <a:spcPct val="0"/>
              </a:spcAft>
              <a:defRPr sz="2400">
                <a:solidFill>
                  <a:schemeClr val="tx1"/>
                </a:solidFill>
                <a:latin typeface="Times" panose="02020603050405020304" pitchFamily="18" charset="0"/>
              </a:defRPr>
            </a:lvl7pPr>
            <a:lvl8pPr marL="3144838" defTabSz="887413" eaLnBrk="0" fontAlgn="base" hangingPunct="0">
              <a:spcBef>
                <a:spcPct val="0"/>
              </a:spcBef>
              <a:spcAft>
                <a:spcPct val="0"/>
              </a:spcAft>
              <a:defRPr sz="2400">
                <a:solidFill>
                  <a:schemeClr val="tx1"/>
                </a:solidFill>
                <a:latin typeface="Times" panose="02020603050405020304" pitchFamily="18" charset="0"/>
              </a:defRPr>
            </a:lvl8pPr>
            <a:lvl9pPr marL="3602038" defTabSz="887413"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2800" b="1" dirty="0">
                <a:solidFill>
                  <a:schemeClr val="tx1">
                    <a:lumMod val="75000"/>
                    <a:lumOff val="25000"/>
                  </a:schemeClr>
                </a:solidFill>
                <a:latin typeface="Arial"/>
                <a:cs typeface="Arial"/>
              </a:rPr>
              <a:t>ELECTRICAL</a:t>
            </a: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endParaRPr lang="en-US" altLang="en-US" sz="2800" b="1" dirty="0">
              <a:latin typeface="Arial" panose="020B0604020202020204" pitchFamily="34" charset="0"/>
            </a:endParaRPr>
          </a:p>
          <a:p>
            <a:pPr>
              <a:spcBef>
                <a:spcPct val="50000"/>
              </a:spcBef>
            </a:pPr>
            <a:r>
              <a:rPr lang="en-US" sz="2800" dirty="0">
                <a:latin typeface="Calibri" panose="020F0502020204030204" pitchFamily="34" charset="0"/>
                <a:cs typeface="Calibri" panose="020F0502020204030204" pitchFamily="34" charset="0"/>
              </a:rPr>
              <a:t>The team was tasked to design an iteration of the previous prototype. We mainly focused on designing a more lightweight and small-scale system. A major factor in designing a smaller system, was my decision to move the electronics to the payload section. By doing so, the team cut over half the original length of the electronics bay. Additionally, I chose the Maxon Motor EC 45 Flat Brushless with Hall Sensors which is half the length of the previous prototype’s motor, 2,737 RPM Premium Planetary Gear Brush Motor. Furthermore, I chose a smaller and lighter battery, </a:t>
            </a:r>
            <a:r>
              <a:rPr lang="en-US" sz="2800" dirty="0" err="1">
                <a:latin typeface="Calibri" panose="020F0502020204030204" pitchFamily="34" charset="0"/>
                <a:cs typeface="Calibri" panose="020F0502020204030204" pitchFamily="34" charset="0"/>
              </a:rPr>
              <a:t>Turnigy</a:t>
            </a:r>
            <a:r>
              <a:rPr lang="en-US" sz="2800" dirty="0">
                <a:latin typeface="Calibri" panose="020F0502020204030204" pitchFamily="34" charset="0"/>
                <a:cs typeface="Calibri" panose="020F0502020204030204" pitchFamily="34" charset="0"/>
              </a:rPr>
              <a:t> nano-tech 300mAh LiPo Battery, which additionally shortens the electronics bay. The payload bay will consist of an IMU, </a:t>
            </a:r>
            <a:r>
              <a:rPr lang="en-US" sz="2800" dirty="0" err="1">
                <a:latin typeface="Calibri" panose="020F0502020204030204" pitchFamily="34" charset="0"/>
                <a:cs typeface="Calibri" panose="020F0502020204030204" pitchFamily="34" charset="0"/>
              </a:rPr>
              <a:t>HiLetgo</a:t>
            </a:r>
            <a:r>
              <a:rPr lang="en-US" sz="2800" dirty="0">
                <a:latin typeface="Calibri" panose="020F0502020204030204" pitchFamily="34" charset="0"/>
                <a:cs typeface="Calibri" panose="020F0502020204030204" pitchFamily="34" charset="0"/>
              </a:rPr>
              <a:t> MPU9250/6500, a microcontroller, Arduino Micro, and an avionics battery, LP28 </a:t>
            </a:r>
            <a:r>
              <a:rPr lang="en-US" sz="2800" dirty="0" err="1">
                <a:latin typeface="Calibri" panose="020F0502020204030204" pitchFamily="34" charset="0"/>
                <a:cs typeface="Calibri" panose="020F0502020204030204" pitchFamily="34" charset="0"/>
              </a:rPr>
              <a:t>Bahoma</a:t>
            </a:r>
            <a:r>
              <a:rPr lang="en-US" sz="2800" dirty="0">
                <a:latin typeface="Calibri" panose="020F0502020204030204" pitchFamily="34" charset="0"/>
                <a:cs typeface="Calibri" panose="020F0502020204030204" pitchFamily="34" charset="0"/>
              </a:rPr>
              <a:t> Cell. The team also designed a more aerodynamic and versatile mechanical system.</a:t>
            </a:r>
          </a:p>
          <a:p>
            <a:pPr>
              <a:spcBef>
                <a:spcPct val="50000"/>
              </a:spcBef>
            </a:pPr>
            <a:endParaRPr lang="en-US" altLang="en-US" sz="2800" b="1" dirty="0">
              <a:latin typeface="Arial" panose="020B0604020202020204" pitchFamily="34" charset="0"/>
            </a:endParaRPr>
          </a:p>
        </p:txBody>
      </p:sp>
      <p:sp>
        <p:nvSpPr>
          <p:cNvPr id="21" name="Rectangle 106"/>
          <p:cNvSpPr>
            <a:spLocks noChangeArrowheads="1"/>
          </p:cNvSpPr>
          <p:nvPr/>
        </p:nvSpPr>
        <p:spPr bwMode="auto">
          <a:xfrm>
            <a:off x="1112282" y="6286499"/>
            <a:ext cx="13441918" cy="7791453"/>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99253" tIns="299253" rIns="299253" bIns="299253"/>
          <a:lstStyle>
            <a:lvl1pPr defTabSz="887413">
              <a:defRPr sz="2400">
                <a:solidFill>
                  <a:schemeClr val="tx1"/>
                </a:solidFill>
                <a:latin typeface="Times" panose="02020603050405020304" pitchFamily="18" charset="0"/>
              </a:defRPr>
            </a:lvl1pPr>
            <a:lvl2pPr marL="442913" defTabSz="887413">
              <a:defRPr sz="2400">
                <a:solidFill>
                  <a:schemeClr val="tx1"/>
                </a:solidFill>
                <a:latin typeface="Times" panose="02020603050405020304" pitchFamily="18" charset="0"/>
              </a:defRPr>
            </a:lvl2pPr>
            <a:lvl3pPr marL="887413" defTabSz="887413">
              <a:defRPr sz="2400">
                <a:solidFill>
                  <a:schemeClr val="tx1"/>
                </a:solidFill>
                <a:latin typeface="Times" panose="02020603050405020304" pitchFamily="18" charset="0"/>
              </a:defRPr>
            </a:lvl3pPr>
            <a:lvl4pPr marL="1330325" defTabSz="887413">
              <a:defRPr sz="2400">
                <a:solidFill>
                  <a:schemeClr val="tx1"/>
                </a:solidFill>
                <a:latin typeface="Times" panose="02020603050405020304" pitchFamily="18" charset="0"/>
              </a:defRPr>
            </a:lvl4pPr>
            <a:lvl5pPr marL="1773238" defTabSz="887413">
              <a:defRPr sz="2400">
                <a:solidFill>
                  <a:schemeClr val="tx1"/>
                </a:solidFill>
                <a:latin typeface="Times" panose="02020603050405020304" pitchFamily="18" charset="0"/>
              </a:defRPr>
            </a:lvl5pPr>
            <a:lvl6pPr marL="2230438" defTabSz="887413" eaLnBrk="0" fontAlgn="base" hangingPunct="0">
              <a:spcBef>
                <a:spcPct val="0"/>
              </a:spcBef>
              <a:spcAft>
                <a:spcPct val="0"/>
              </a:spcAft>
              <a:defRPr sz="2400">
                <a:solidFill>
                  <a:schemeClr val="tx1"/>
                </a:solidFill>
                <a:latin typeface="Times" panose="02020603050405020304" pitchFamily="18" charset="0"/>
              </a:defRPr>
            </a:lvl6pPr>
            <a:lvl7pPr marL="2687638" defTabSz="887413" eaLnBrk="0" fontAlgn="base" hangingPunct="0">
              <a:spcBef>
                <a:spcPct val="0"/>
              </a:spcBef>
              <a:spcAft>
                <a:spcPct val="0"/>
              </a:spcAft>
              <a:defRPr sz="2400">
                <a:solidFill>
                  <a:schemeClr val="tx1"/>
                </a:solidFill>
                <a:latin typeface="Times" panose="02020603050405020304" pitchFamily="18" charset="0"/>
              </a:defRPr>
            </a:lvl7pPr>
            <a:lvl8pPr marL="3144838" defTabSz="887413" eaLnBrk="0" fontAlgn="base" hangingPunct="0">
              <a:spcBef>
                <a:spcPct val="0"/>
              </a:spcBef>
              <a:spcAft>
                <a:spcPct val="0"/>
              </a:spcAft>
              <a:defRPr sz="2400">
                <a:solidFill>
                  <a:schemeClr val="tx1"/>
                </a:solidFill>
                <a:latin typeface="Times" panose="02020603050405020304" pitchFamily="18" charset="0"/>
              </a:defRPr>
            </a:lvl8pPr>
            <a:lvl9pPr marL="3602038" defTabSz="887413"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3600" b="1" dirty="0">
                <a:solidFill>
                  <a:schemeClr val="tx1">
                    <a:lumMod val="75000"/>
                    <a:lumOff val="25000"/>
                  </a:schemeClr>
                </a:solidFill>
                <a:latin typeface="Arial"/>
                <a:cs typeface="Arial"/>
              </a:rPr>
              <a:t>INTRODUCTION</a:t>
            </a:r>
            <a:r>
              <a:rPr lang="en-US" altLang="en-US" sz="3600" b="1" dirty="0">
                <a:solidFill>
                  <a:schemeClr val="tx1">
                    <a:lumMod val="75000"/>
                    <a:lumOff val="25000"/>
                  </a:schemeClr>
                </a:solidFill>
                <a:latin typeface="Calibri"/>
                <a:cs typeface="Calibri"/>
              </a:rPr>
              <a:t>:  </a:t>
            </a:r>
          </a:p>
          <a:p>
            <a:pPr>
              <a:spcBef>
                <a:spcPct val="50000"/>
              </a:spcBef>
            </a:pPr>
            <a:r>
              <a:rPr lang="en-US" sz="2800" dirty="0">
                <a:latin typeface="Calibri" panose="020F0502020204030204" pitchFamily="34" charset="0"/>
                <a:cs typeface="Calibri" panose="020F0502020204030204" pitchFamily="34" charset="0"/>
              </a:rPr>
              <a:t>A design has been developed consisting of an all-rotating aircraft bio-inspired by samaras that promises advantages in simplicity, efficiency, and stealth. However, this design poses the challenge of tracking an object in an all-rotating reference frame. My team was assigned to design, fabricate, and integrate a pointing de-spun payload for use on the all-rotating aircraft. As the lead of electronics, I chose the electrical components that best met our mission requirements. I chose electronics based on the need for rotation sensing, position sensing, power consumption, response time, and simplicity. I decided to place my electronics on our stabilized payload section, therefore the electronics do not have to withstand a high RPM. Using an IMU, </a:t>
            </a:r>
            <a:r>
              <a:rPr lang="en-US" sz="2800" dirty="0" err="1">
                <a:latin typeface="Calibri" panose="020F0502020204030204" pitchFamily="34" charset="0"/>
                <a:cs typeface="Calibri" panose="020F0502020204030204" pitchFamily="34" charset="0"/>
              </a:rPr>
              <a:t>HiLetgo</a:t>
            </a:r>
            <a:r>
              <a:rPr lang="en-US" sz="2800" dirty="0">
                <a:latin typeface="Calibri" panose="020F0502020204030204" pitchFamily="34" charset="0"/>
                <a:cs typeface="Calibri" panose="020F0502020204030204" pitchFamily="34" charset="0"/>
              </a:rPr>
              <a:t> MPU9250/6500, consisting of a gyroscope, accelerometer, and magnetometer to obtain the position of the payload to interface with a microcontroller, Arduino Micro, and an embedded EC motor, Maxon Motor EC 45 Flat Brushless with Hall Sensors, to stabilize the payload. In addition, data will be collected from the MEMS Sensors on the IMU and used for control law derivation as well as record commands and inputs needed to generate commands in telemetry file output.  </a:t>
            </a:r>
          </a:p>
          <a:p>
            <a:pPr>
              <a:spcBef>
                <a:spcPct val="50000"/>
              </a:spcBef>
            </a:pPr>
            <a:endParaRPr lang="en-US" altLang="en-US" b="1" dirty="0">
              <a:solidFill>
                <a:schemeClr val="tx1">
                  <a:lumMod val="75000"/>
                  <a:lumOff val="25000"/>
                </a:schemeClr>
              </a:solidFill>
              <a:latin typeface="Calibri"/>
              <a:cs typeface="Calibri"/>
            </a:endParaRPr>
          </a:p>
          <a:p>
            <a:pPr>
              <a:spcBef>
                <a:spcPct val="50000"/>
              </a:spcBef>
            </a:pPr>
            <a:endParaRPr lang="en-US" altLang="en-US" sz="3600" i="1" dirty="0">
              <a:solidFill>
                <a:schemeClr val="tx1">
                  <a:lumMod val="75000"/>
                  <a:lumOff val="25000"/>
                </a:schemeClr>
              </a:solidFill>
              <a:latin typeface="Calibri"/>
              <a:cs typeface="Calibri"/>
            </a:endParaRPr>
          </a:p>
        </p:txBody>
      </p:sp>
      <p:sp>
        <p:nvSpPr>
          <p:cNvPr id="27" name="Rectangle 108"/>
          <p:cNvSpPr>
            <a:spLocks noChangeArrowheads="1"/>
          </p:cNvSpPr>
          <p:nvPr/>
        </p:nvSpPr>
        <p:spPr bwMode="auto">
          <a:xfrm>
            <a:off x="15693162" y="19507200"/>
            <a:ext cx="26987140" cy="8305794"/>
          </a:xfrm>
          <a:prstGeom prst="rect">
            <a:avLst/>
          </a:prstGeom>
          <a:solidFill>
            <a:schemeClr val="bg1"/>
          </a:solidFill>
          <a:ln>
            <a:noFill/>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99253" tIns="299253" rIns="299253" bIns="299253"/>
          <a:lstStyle>
            <a:lvl1pPr defTabSz="887413">
              <a:defRPr sz="2400">
                <a:solidFill>
                  <a:schemeClr val="tx1"/>
                </a:solidFill>
                <a:latin typeface="Times" panose="02020603050405020304" pitchFamily="18" charset="0"/>
              </a:defRPr>
            </a:lvl1pPr>
            <a:lvl2pPr marL="442913" defTabSz="887413">
              <a:defRPr sz="2400">
                <a:solidFill>
                  <a:schemeClr val="tx1"/>
                </a:solidFill>
                <a:latin typeface="Times" panose="02020603050405020304" pitchFamily="18" charset="0"/>
              </a:defRPr>
            </a:lvl2pPr>
            <a:lvl3pPr marL="887413" defTabSz="887413">
              <a:defRPr sz="2400">
                <a:solidFill>
                  <a:schemeClr val="tx1"/>
                </a:solidFill>
                <a:latin typeface="Times" panose="02020603050405020304" pitchFamily="18" charset="0"/>
              </a:defRPr>
            </a:lvl3pPr>
            <a:lvl4pPr marL="1330325" defTabSz="887413">
              <a:defRPr sz="2400">
                <a:solidFill>
                  <a:schemeClr val="tx1"/>
                </a:solidFill>
                <a:latin typeface="Times" panose="02020603050405020304" pitchFamily="18" charset="0"/>
              </a:defRPr>
            </a:lvl4pPr>
            <a:lvl5pPr marL="1773238" defTabSz="887413">
              <a:defRPr sz="2400">
                <a:solidFill>
                  <a:schemeClr val="tx1"/>
                </a:solidFill>
                <a:latin typeface="Times" panose="02020603050405020304" pitchFamily="18" charset="0"/>
              </a:defRPr>
            </a:lvl5pPr>
            <a:lvl6pPr marL="2230438" defTabSz="887413" eaLnBrk="0" fontAlgn="base" hangingPunct="0">
              <a:spcBef>
                <a:spcPct val="0"/>
              </a:spcBef>
              <a:spcAft>
                <a:spcPct val="0"/>
              </a:spcAft>
              <a:defRPr sz="2400">
                <a:solidFill>
                  <a:schemeClr val="tx1"/>
                </a:solidFill>
                <a:latin typeface="Times" panose="02020603050405020304" pitchFamily="18" charset="0"/>
              </a:defRPr>
            </a:lvl6pPr>
            <a:lvl7pPr marL="2687638" defTabSz="887413" eaLnBrk="0" fontAlgn="base" hangingPunct="0">
              <a:spcBef>
                <a:spcPct val="0"/>
              </a:spcBef>
              <a:spcAft>
                <a:spcPct val="0"/>
              </a:spcAft>
              <a:defRPr sz="2400">
                <a:solidFill>
                  <a:schemeClr val="tx1"/>
                </a:solidFill>
                <a:latin typeface="Times" panose="02020603050405020304" pitchFamily="18" charset="0"/>
              </a:defRPr>
            </a:lvl7pPr>
            <a:lvl8pPr marL="3144838" defTabSz="887413" eaLnBrk="0" fontAlgn="base" hangingPunct="0">
              <a:spcBef>
                <a:spcPct val="0"/>
              </a:spcBef>
              <a:spcAft>
                <a:spcPct val="0"/>
              </a:spcAft>
              <a:defRPr sz="2400">
                <a:solidFill>
                  <a:schemeClr val="tx1"/>
                </a:solidFill>
                <a:latin typeface="Times" panose="02020603050405020304" pitchFamily="18" charset="0"/>
              </a:defRPr>
            </a:lvl8pPr>
            <a:lvl9pPr marL="3602038" defTabSz="887413"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3600" b="1" dirty="0">
                <a:solidFill>
                  <a:srgbClr val="404040"/>
                </a:solidFill>
                <a:latin typeface="Arial" panose="020B0604020202020204" pitchFamily="34" charset="0"/>
              </a:rPr>
              <a:t>RESULTS: </a:t>
            </a:r>
            <a:endParaRPr lang="en-US" altLang="en-US" dirty="0">
              <a:solidFill>
                <a:schemeClr val="tx1">
                  <a:lumMod val="75000"/>
                  <a:lumOff val="25000"/>
                </a:schemeClr>
              </a:solidFill>
              <a:latin typeface="Calibri"/>
              <a:cs typeface="Calibri"/>
            </a:endParaRPr>
          </a:p>
          <a:p>
            <a:pPr>
              <a:spcBef>
                <a:spcPct val="50000"/>
              </a:spcBef>
            </a:pPr>
            <a:r>
              <a:rPr lang="en-US" sz="2800" dirty="0">
                <a:latin typeface="Calibri" panose="020F0502020204030204" pitchFamily="34" charset="0"/>
                <a:cs typeface="Calibri" panose="020F0502020204030204" pitchFamily="34" charset="0"/>
              </a:rPr>
              <a:t>I conducted two tests to receive various data to help improve selected electrical components. The first test consisted of connecting a power supply to my system and reading what current the motor drew when given 7V and reached its max RPM. Utilizing the 3 hall sensors to read the change in the electromagnetic field, which is unique at every 60° and will give a state of 0 or 1 (Fig. 3.), on the Maxon Motor 45 EC brushless, I found that the motor drew 0.22A at a max RPM of about 1550 (no load) (Fig. 4). The second test was testing the runtime for the system. Since the motor draws 0.22A at the max RPM, I chose a battery based off the required capacity and runtime, 300mAH and 0.5 hrs. To meet these requirements, I found the best fit choice to be the </a:t>
            </a:r>
            <a:r>
              <a:rPr lang="en-US" sz="2800" dirty="0" err="1">
                <a:latin typeface="Calibri" panose="020F0502020204030204" pitchFamily="34" charset="0"/>
                <a:cs typeface="Calibri" panose="020F0502020204030204" pitchFamily="34" charset="0"/>
              </a:rPr>
              <a:t>Turnigy</a:t>
            </a:r>
            <a:r>
              <a:rPr lang="en-US" sz="2800" dirty="0">
                <a:latin typeface="Calibri" panose="020F0502020204030204" pitchFamily="34" charset="0"/>
                <a:cs typeface="Calibri" panose="020F0502020204030204" pitchFamily="34" charset="0"/>
              </a:rPr>
              <a:t> nano-tech 300mah LiPo battery. I then supplied my system with this battery and ran an Arduino code that would allow the RPM to rise to max rpm (1550) and hold for 10s, then fall to min rpm (0) continuously. By executing this test, I found the runtime for the system to be about 27min. </a:t>
            </a:r>
          </a:p>
          <a:p>
            <a:pPr>
              <a:spcBef>
                <a:spcPct val="50000"/>
              </a:spcBef>
            </a:pPr>
            <a:endParaRPr lang="en-US" altLang="en-US" dirty="0">
              <a:solidFill>
                <a:schemeClr val="tx1">
                  <a:lumMod val="75000"/>
                  <a:lumOff val="25000"/>
                </a:schemeClr>
              </a:solidFill>
              <a:latin typeface="Calibri"/>
              <a:cs typeface="Calibri"/>
            </a:endParaRPr>
          </a:p>
          <a:p>
            <a:pPr>
              <a:spcBef>
                <a:spcPct val="50000"/>
              </a:spcBef>
            </a:pPr>
            <a:endParaRPr lang="en-US" altLang="en-US" dirty="0">
              <a:solidFill>
                <a:srgbClr val="404040"/>
              </a:solidFill>
              <a:latin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6874" y="838875"/>
            <a:ext cx="4693651" cy="4693651"/>
          </a:xfrm>
          <a:prstGeom prst="rect">
            <a:avLst/>
          </a:prstGeom>
        </p:spPr>
      </p:pic>
      <p:pic>
        <p:nvPicPr>
          <p:cNvPr id="8" name="Picture 7" descr="A close up of a map&#10;&#10;Description automatically generated">
            <a:extLst>
              <a:ext uri="{FF2B5EF4-FFF2-40B4-BE49-F238E27FC236}">
                <a16:creationId xmlns:a16="http://schemas.microsoft.com/office/drawing/2014/main" id="{96DDAE43-FE85-42E1-9192-6E1CA2F4ED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33510" y="6324600"/>
            <a:ext cx="13185890" cy="9782636"/>
          </a:xfrm>
          <a:prstGeom prst="rect">
            <a:avLst/>
          </a:prstGeom>
        </p:spPr>
      </p:pic>
      <p:sp>
        <p:nvSpPr>
          <p:cNvPr id="30" name="Rectangle 108">
            <a:extLst>
              <a:ext uri="{FF2B5EF4-FFF2-40B4-BE49-F238E27FC236}">
                <a16:creationId xmlns:a16="http://schemas.microsoft.com/office/drawing/2014/main" id="{3FC6233A-19E7-4D26-BAF7-47236C80B853}"/>
              </a:ext>
            </a:extLst>
          </p:cNvPr>
          <p:cNvSpPr>
            <a:spLocks noChangeArrowheads="1"/>
          </p:cNvSpPr>
          <p:nvPr/>
        </p:nvSpPr>
        <p:spPr bwMode="auto">
          <a:xfrm>
            <a:off x="1112282" y="19507199"/>
            <a:ext cx="13376607" cy="13037535"/>
          </a:xfrm>
          <a:prstGeom prst="rect">
            <a:avLst/>
          </a:prstGeom>
          <a:solidFill>
            <a:schemeClr val="bg1"/>
          </a:solidFill>
          <a:ln>
            <a:noFill/>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99253" tIns="299253" rIns="299253" bIns="299253"/>
          <a:lstStyle>
            <a:lvl1pPr defTabSz="887413">
              <a:defRPr sz="2400">
                <a:solidFill>
                  <a:schemeClr val="tx1"/>
                </a:solidFill>
                <a:latin typeface="Times" panose="02020603050405020304" pitchFamily="18" charset="0"/>
              </a:defRPr>
            </a:lvl1pPr>
            <a:lvl2pPr marL="442913" defTabSz="887413">
              <a:defRPr sz="2400">
                <a:solidFill>
                  <a:schemeClr val="tx1"/>
                </a:solidFill>
                <a:latin typeface="Times" panose="02020603050405020304" pitchFamily="18" charset="0"/>
              </a:defRPr>
            </a:lvl2pPr>
            <a:lvl3pPr marL="887413" defTabSz="887413">
              <a:defRPr sz="2400">
                <a:solidFill>
                  <a:schemeClr val="tx1"/>
                </a:solidFill>
                <a:latin typeface="Times" panose="02020603050405020304" pitchFamily="18" charset="0"/>
              </a:defRPr>
            </a:lvl3pPr>
            <a:lvl4pPr marL="1330325" defTabSz="887413">
              <a:defRPr sz="2400">
                <a:solidFill>
                  <a:schemeClr val="tx1"/>
                </a:solidFill>
                <a:latin typeface="Times" panose="02020603050405020304" pitchFamily="18" charset="0"/>
              </a:defRPr>
            </a:lvl4pPr>
            <a:lvl5pPr marL="1773238" defTabSz="887413">
              <a:defRPr sz="2400">
                <a:solidFill>
                  <a:schemeClr val="tx1"/>
                </a:solidFill>
                <a:latin typeface="Times" panose="02020603050405020304" pitchFamily="18" charset="0"/>
              </a:defRPr>
            </a:lvl5pPr>
            <a:lvl6pPr marL="2230438" defTabSz="887413" eaLnBrk="0" fontAlgn="base" hangingPunct="0">
              <a:spcBef>
                <a:spcPct val="0"/>
              </a:spcBef>
              <a:spcAft>
                <a:spcPct val="0"/>
              </a:spcAft>
              <a:defRPr sz="2400">
                <a:solidFill>
                  <a:schemeClr val="tx1"/>
                </a:solidFill>
                <a:latin typeface="Times" panose="02020603050405020304" pitchFamily="18" charset="0"/>
              </a:defRPr>
            </a:lvl6pPr>
            <a:lvl7pPr marL="2687638" defTabSz="887413" eaLnBrk="0" fontAlgn="base" hangingPunct="0">
              <a:spcBef>
                <a:spcPct val="0"/>
              </a:spcBef>
              <a:spcAft>
                <a:spcPct val="0"/>
              </a:spcAft>
              <a:defRPr sz="2400">
                <a:solidFill>
                  <a:schemeClr val="tx1"/>
                </a:solidFill>
                <a:latin typeface="Times" panose="02020603050405020304" pitchFamily="18" charset="0"/>
              </a:defRPr>
            </a:lvl7pPr>
            <a:lvl8pPr marL="3144838" defTabSz="887413" eaLnBrk="0" fontAlgn="base" hangingPunct="0">
              <a:spcBef>
                <a:spcPct val="0"/>
              </a:spcBef>
              <a:spcAft>
                <a:spcPct val="0"/>
              </a:spcAft>
              <a:defRPr sz="2400">
                <a:solidFill>
                  <a:schemeClr val="tx1"/>
                </a:solidFill>
                <a:latin typeface="Times" panose="02020603050405020304" pitchFamily="18" charset="0"/>
              </a:defRPr>
            </a:lvl8pPr>
            <a:lvl9pPr marL="3602038" defTabSz="887413"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altLang="en-US" sz="3600" b="1" dirty="0">
                <a:solidFill>
                  <a:schemeClr val="tx1">
                    <a:lumMod val="75000"/>
                    <a:lumOff val="25000"/>
                  </a:schemeClr>
                </a:solidFill>
                <a:latin typeface="Arial"/>
                <a:cs typeface="Arial"/>
              </a:rPr>
              <a:t>DESIGN:</a:t>
            </a:r>
          </a:p>
          <a:p>
            <a:pPr>
              <a:spcBef>
                <a:spcPct val="50000"/>
              </a:spcBef>
            </a:pPr>
            <a:r>
              <a:rPr lang="en-US" altLang="en-US" sz="2800" b="1" dirty="0">
                <a:solidFill>
                  <a:schemeClr val="tx1">
                    <a:lumMod val="75000"/>
                    <a:lumOff val="25000"/>
                  </a:schemeClr>
                </a:solidFill>
                <a:latin typeface="Arial"/>
                <a:cs typeface="Arial"/>
              </a:rPr>
              <a:t>MECHANICAL</a:t>
            </a:r>
            <a:endParaRPr lang="en-US" altLang="en-US" dirty="0">
              <a:latin typeface="Calibri"/>
              <a:cs typeface="Calibri"/>
            </a:endParaRPr>
          </a:p>
          <a:p>
            <a:pPr>
              <a:spcBef>
                <a:spcPct val="50000"/>
              </a:spcBef>
            </a:pPr>
            <a:endParaRPr lang="en-US" altLang="en-US" b="1" dirty="0">
              <a:latin typeface="Arial" panose="020B0604020202020204" pitchFamily="34" charset="0"/>
            </a:endParaRPr>
          </a:p>
        </p:txBody>
      </p:sp>
      <p:pic>
        <p:nvPicPr>
          <p:cNvPr id="6" name="Picture 5" descr="A close up of a toy&#10;&#10;Description automatically generated">
            <a:extLst>
              <a:ext uri="{FF2B5EF4-FFF2-40B4-BE49-F238E27FC236}">
                <a16:creationId xmlns:a16="http://schemas.microsoft.com/office/drawing/2014/main" id="{C48F510D-58D5-4F2F-83AF-AFF4094794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5397" y="21052549"/>
            <a:ext cx="12045224" cy="10706865"/>
          </a:xfrm>
          <a:prstGeom prst="rect">
            <a:avLst/>
          </a:prstGeom>
        </p:spPr>
      </p:pic>
      <p:pic>
        <p:nvPicPr>
          <p:cNvPr id="16" name="Picture 15" descr="A screenshot of a map&#10;&#10;Description automatically generated">
            <a:extLst>
              <a:ext uri="{FF2B5EF4-FFF2-40B4-BE49-F238E27FC236}">
                <a16:creationId xmlns:a16="http://schemas.microsoft.com/office/drawing/2014/main" id="{0050591A-0B7B-43E5-8ACA-5B5DF54CD48D}"/>
              </a:ext>
            </a:extLst>
          </p:cNvPr>
          <p:cNvPicPr>
            <a:picLocks noChangeAspect="1"/>
          </p:cNvPicPr>
          <p:nvPr/>
        </p:nvPicPr>
        <p:blipFill rotWithShape="1">
          <a:blip r:embed="rId6">
            <a:extLst>
              <a:ext uri="{28A0092B-C50C-407E-A947-70E740481C1C}">
                <a14:useLocalDpi xmlns:a14="http://schemas.microsoft.com/office/drawing/2010/main" val="0"/>
              </a:ext>
            </a:extLst>
          </a:blip>
          <a:srcRect l="3236" t="15867" r="2495" b="12228"/>
          <a:stretch/>
        </p:blipFill>
        <p:spPr>
          <a:xfrm>
            <a:off x="29058671" y="23212205"/>
            <a:ext cx="11029951" cy="4114800"/>
          </a:xfrm>
          <a:prstGeom prst="rect">
            <a:avLst/>
          </a:prstGeom>
        </p:spPr>
      </p:pic>
      <p:pic>
        <p:nvPicPr>
          <p:cNvPr id="18" name="Picture 17" descr="A screenshot of a social media post&#10;&#10;Description automatically generated">
            <a:extLst>
              <a:ext uri="{FF2B5EF4-FFF2-40B4-BE49-F238E27FC236}">
                <a16:creationId xmlns:a16="http://schemas.microsoft.com/office/drawing/2014/main" id="{8FAF3100-6596-4480-9BA9-BD365BE7F3A7}"/>
              </a:ext>
            </a:extLst>
          </p:cNvPr>
          <p:cNvPicPr>
            <a:picLocks noChangeAspect="1"/>
          </p:cNvPicPr>
          <p:nvPr/>
        </p:nvPicPr>
        <p:blipFill rotWithShape="1">
          <a:blip r:embed="rId7">
            <a:extLst>
              <a:ext uri="{28A0092B-C50C-407E-A947-70E740481C1C}">
                <a14:useLocalDpi xmlns:a14="http://schemas.microsoft.com/office/drawing/2010/main" val="0"/>
              </a:ext>
            </a:extLst>
          </a:blip>
          <a:srcRect l="3277" t="13391" r="84121" b="12959"/>
          <a:stretch/>
        </p:blipFill>
        <p:spPr>
          <a:xfrm>
            <a:off x="40532924" y="23021339"/>
            <a:ext cx="1306414" cy="4296531"/>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F876CAE-0973-4CC1-8CDD-7C92B64610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316261" y="6972617"/>
            <a:ext cx="8244418" cy="9544768"/>
          </a:xfrm>
          <a:prstGeom prst="rect">
            <a:avLst/>
          </a:prstGeom>
        </p:spPr>
      </p:pic>
      <p:pic>
        <p:nvPicPr>
          <p:cNvPr id="35" name="Picture 34">
            <a:extLst>
              <a:ext uri="{FF2B5EF4-FFF2-40B4-BE49-F238E27FC236}">
                <a16:creationId xmlns:a16="http://schemas.microsoft.com/office/drawing/2014/main" id="{B38EEF9F-A73F-4258-A4B8-E0D8BE2FA63E}"/>
              </a:ext>
            </a:extLst>
          </p:cNvPr>
          <p:cNvPicPr>
            <a:picLocks noChangeAspect="1"/>
          </p:cNvPicPr>
          <p:nvPr/>
        </p:nvPicPr>
        <p:blipFill rotWithShape="1">
          <a:blip r:embed="rId9">
            <a:extLst>
              <a:ext uri="{28A0092B-C50C-407E-A947-70E740481C1C}">
                <a14:useLocalDpi xmlns:a14="http://schemas.microsoft.com/office/drawing/2010/main" val="0"/>
              </a:ext>
            </a:extLst>
          </a:blip>
          <a:srcRect t="3264"/>
          <a:stretch/>
        </p:blipFill>
        <p:spPr>
          <a:xfrm>
            <a:off x="16440304" y="23234835"/>
            <a:ext cx="11609611" cy="4120965"/>
          </a:xfrm>
          <a:prstGeom prst="rect">
            <a:avLst/>
          </a:prstGeom>
        </p:spPr>
      </p:pic>
      <p:sp>
        <p:nvSpPr>
          <p:cNvPr id="36" name="TextBox 35">
            <a:extLst>
              <a:ext uri="{FF2B5EF4-FFF2-40B4-BE49-F238E27FC236}">
                <a16:creationId xmlns:a16="http://schemas.microsoft.com/office/drawing/2014/main" id="{E6601AB7-C77D-4888-B90B-69320C34FE35}"/>
              </a:ext>
            </a:extLst>
          </p:cNvPr>
          <p:cNvSpPr txBox="1"/>
          <p:nvPr/>
        </p:nvSpPr>
        <p:spPr>
          <a:xfrm>
            <a:off x="33065936" y="27349133"/>
            <a:ext cx="3581400" cy="400110"/>
          </a:xfrm>
          <a:prstGeom prst="rect">
            <a:avLst/>
          </a:prstGeom>
          <a:noFill/>
          <a:ln>
            <a:noFill/>
          </a:ln>
        </p:spPr>
        <p:txBody>
          <a:bodyPr wrap="square" rtlCol="0">
            <a:spAutoFit/>
          </a:bodyPr>
          <a:lstStyle/>
          <a:p>
            <a:r>
              <a:rPr lang="en-US" sz="2000" dirty="0">
                <a:latin typeface="Calibri" panose="020F0502020204030204" pitchFamily="34" charset="0"/>
                <a:cs typeface="Calibri" panose="020F0502020204030204" pitchFamily="34" charset="0"/>
              </a:rPr>
              <a:t>Fig. 4. Motor rising to max RPM </a:t>
            </a:r>
          </a:p>
        </p:txBody>
      </p:sp>
      <p:sp>
        <p:nvSpPr>
          <p:cNvPr id="37" name="TextBox 36">
            <a:extLst>
              <a:ext uri="{FF2B5EF4-FFF2-40B4-BE49-F238E27FC236}">
                <a16:creationId xmlns:a16="http://schemas.microsoft.com/office/drawing/2014/main" id="{0040DFD4-F6B8-410C-B603-BA9533837B6F}"/>
              </a:ext>
            </a:extLst>
          </p:cNvPr>
          <p:cNvSpPr txBox="1"/>
          <p:nvPr/>
        </p:nvSpPr>
        <p:spPr>
          <a:xfrm>
            <a:off x="28953752" y="23021339"/>
            <a:ext cx="1015068" cy="400110"/>
          </a:xfrm>
          <a:prstGeom prst="rect">
            <a:avLst/>
          </a:prstGeom>
          <a:noFill/>
          <a:ln>
            <a:noFill/>
          </a:ln>
        </p:spPr>
        <p:txBody>
          <a:bodyPr wrap="square" rtlCol="0">
            <a:spAutoFit/>
          </a:bodyPr>
          <a:lstStyle/>
          <a:p>
            <a:r>
              <a:rPr lang="en-US" sz="2000" dirty="0">
                <a:latin typeface="Calibri" panose="020F0502020204030204" pitchFamily="34" charset="0"/>
                <a:cs typeface="Calibri" panose="020F0502020204030204" pitchFamily="34" charset="0"/>
              </a:rPr>
              <a:t>RPM</a:t>
            </a:r>
          </a:p>
        </p:txBody>
      </p:sp>
      <p:sp>
        <p:nvSpPr>
          <p:cNvPr id="38" name="TextBox 37">
            <a:extLst>
              <a:ext uri="{FF2B5EF4-FFF2-40B4-BE49-F238E27FC236}">
                <a16:creationId xmlns:a16="http://schemas.microsoft.com/office/drawing/2014/main" id="{3B89A2E9-386D-43FE-B362-5D12EF81A9FC}"/>
              </a:ext>
            </a:extLst>
          </p:cNvPr>
          <p:cNvSpPr txBox="1"/>
          <p:nvPr/>
        </p:nvSpPr>
        <p:spPr>
          <a:xfrm>
            <a:off x="25857646" y="27336690"/>
            <a:ext cx="1851163" cy="400110"/>
          </a:xfrm>
          <a:prstGeom prst="rect">
            <a:avLst/>
          </a:prstGeom>
          <a:noFill/>
          <a:ln>
            <a:noFill/>
          </a:ln>
        </p:spPr>
        <p:txBody>
          <a:bodyPr wrap="square" rtlCol="0">
            <a:spAutoFit/>
          </a:bodyPr>
          <a:lstStyle/>
          <a:p>
            <a:r>
              <a:rPr lang="en-US" sz="2000" dirty="0">
                <a:latin typeface="Calibri" panose="020F0502020204030204" pitchFamily="34" charset="0"/>
                <a:cs typeface="Calibri" panose="020F0502020204030204" pitchFamily="34" charset="0"/>
              </a:rPr>
              <a:t>Microseconds</a:t>
            </a:r>
          </a:p>
        </p:txBody>
      </p:sp>
      <p:sp>
        <p:nvSpPr>
          <p:cNvPr id="39" name="TextBox 38">
            <a:extLst>
              <a:ext uri="{FF2B5EF4-FFF2-40B4-BE49-F238E27FC236}">
                <a16:creationId xmlns:a16="http://schemas.microsoft.com/office/drawing/2014/main" id="{9DB35335-1DF7-4873-8FF2-BFAC672C0B94}"/>
              </a:ext>
            </a:extLst>
          </p:cNvPr>
          <p:cNvSpPr txBox="1"/>
          <p:nvPr/>
        </p:nvSpPr>
        <p:spPr>
          <a:xfrm>
            <a:off x="40461897" y="22706984"/>
            <a:ext cx="1575847" cy="400110"/>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RPM</a:t>
            </a:r>
          </a:p>
        </p:txBody>
      </p:sp>
      <p:sp>
        <p:nvSpPr>
          <p:cNvPr id="40" name="TextBox 39">
            <a:extLst>
              <a:ext uri="{FF2B5EF4-FFF2-40B4-BE49-F238E27FC236}">
                <a16:creationId xmlns:a16="http://schemas.microsoft.com/office/drawing/2014/main" id="{B162D1B6-0FCF-49E2-A7FB-1321E9A9B991}"/>
              </a:ext>
            </a:extLst>
          </p:cNvPr>
          <p:cNvSpPr txBox="1"/>
          <p:nvPr/>
        </p:nvSpPr>
        <p:spPr>
          <a:xfrm>
            <a:off x="19868695" y="27360483"/>
            <a:ext cx="6626087" cy="400110"/>
          </a:xfrm>
          <a:prstGeom prst="rect">
            <a:avLst/>
          </a:prstGeom>
          <a:noFill/>
          <a:ln>
            <a:noFill/>
          </a:ln>
        </p:spPr>
        <p:txBody>
          <a:bodyPr wrap="square" rtlCol="0">
            <a:spAutoFit/>
          </a:bodyPr>
          <a:lstStyle/>
          <a:p>
            <a:r>
              <a:rPr lang="en-US" sz="2000" dirty="0">
                <a:latin typeface="Calibri" panose="020F0502020204030204" pitchFamily="34" charset="0"/>
                <a:cs typeface="Calibri" panose="020F0502020204030204" pitchFamily="34" charset="0"/>
              </a:rPr>
              <a:t>Fig. 3. Hall Sensors state transitions</a:t>
            </a:r>
          </a:p>
        </p:txBody>
      </p:sp>
      <p:sp>
        <p:nvSpPr>
          <p:cNvPr id="51" name="TextBox 50">
            <a:extLst>
              <a:ext uri="{FF2B5EF4-FFF2-40B4-BE49-F238E27FC236}">
                <a16:creationId xmlns:a16="http://schemas.microsoft.com/office/drawing/2014/main" id="{CA7CB099-8890-4DEB-9F47-7E5CFFC99876}"/>
              </a:ext>
            </a:extLst>
          </p:cNvPr>
          <p:cNvSpPr txBox="1"/>
          <p:nvPr/>
        </p:nvSpPr>
        <p:spPr>
          <a:xfrm>
            <a:off x="38272972" y="27255150"/>
            <a:ext cx="1851163" cy="400110"/>
          </a:xfrm>
          <a:prstGeom prst="rect">
            <a:avLst/>
          </a:prstGeom>
          <a:noFill/>
          <a:ln>
            <a:noFill/>
          </a:ln>
        </p:spPr>
        <p:txBody>
          <a:bodyPr wrap="square" rtlCol="0">
            <a:spAutoFit/>
          </a:bodyPr>
          <a:lstStyle/>
          <a:p>
            <a:r>
              <a:rPr lang="en-US" sz="2000" dirty="0">
                <a:latin typeface="Calibri" panose="020F0502020204030204" pitchFamily="34" charset="0"/>
                <a:cs typeface="Calibri" panose="020F0502020204030204" pitchFamily="34" charset="0"/>
              </a:rPr>
              <a:t>Microseconds</a:t>
            </a:r>
          </a:p>
        </p:txBody>
      </p:sp>
      <p:sp>
        <p:nvSpPr>
          <p:cNvPr id="41" name="TextBox 40">
            <a:extLst>
              <a:ext uri="{FF2B5EF4-FFF2-40B4-BE49-F238E27FC236}">
                <a16:creationId xmlns:a16="http://schemas.microsoft.com/office/drawing/2014/main" id="{34D0B6E4-2B37-4DE8-8582-904F649B86FE}"/>
              </a:ext>
            </a:extLst>
          </p:cNvPr>
          <p:cNvSpPr txBox="1"/>
          <p:nvPr/>
        </p:nvSpPr>
        <p:spPr>
          <a:xfrm>
            <a:off x="15868587" y="23450490"/>
            <a:ext cx="1089147" cy="400110"/>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State</a:t>
            </a:r>
          </a:p>
        </p:txBody>
      </p:sp>
      <p:pic>
        <p:nvPicPr>
          <p:cNvPr id="46" name="Picture 45" descr="A close up of a logo&#10;&#10;Description automatically generated">
            <a:extLst>
              <a:ext uri="{FF2B5EF4-FFF2-40B4-BE49-F238E27FC236}">
                <a16:creationId xmlns:a16="http://schemas.microsoft.com/office/drawing/2014/main" id="{BA9A7FF5-80A1-471A-9B9A-D694A041A74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24062189" y="25649805"/>
            <a:ext cx="1054216" cy="351406"/>
          </a:xfrm>
          <a:prstGeom prst="rect">
            <a:avLst/>
          </a:prstGeom>
        </p:spPr>
      </p:pic>
      <p:sp>
        <p:nvSpPr>
          <p:cNvPr id="47" name="TextBox 46">
            <a:extLst>
              <a:ext uri="{FF2B5EF4-FFF2-40B4-BE49-F238E27FC236}">
                <a16:creationId xmlns:a16="http://schemas.microsoft.com/office/drawing/2014/main" id="{AAADCA31-0D7A-4642-9064-709BE64C056A}"/>
              </a:ext>
            </a:extLst>
          </p:cNvPr>
          <p:cNvSpPr txBox="1"/>
          <p:nvPr/>
        </p:nvSpPr>
        <p:spPr>
          <a:xfrm>
            <a:off x="24765000" y="25527000"/>
            <a:ext cx="1810769" cy="738664"/>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Hall Sensor 1</a:t>
            </a:r>
          </a:p>
          <a:p>
            <a:r>
              <a:rPr lang="en-US" sz="1400" dirty="0">
                <a:latin typeface="Calibri" panose="020F0502020204030204" pitchFamily="34" charset="0"/>
                <a:cs typeface="Calibri" panose="020F0502020204030204" pitchFamily="34" charset="0"/>
              </a:rPr>
              <a:t>Hall Sensor 2</a:t>
            </a:r>
          </a:p>
          <a:p>
            <a:r>
              <a:rPr lang="en-US" sz="1400" dirty="0">
                <a:latin typeface="Calibri" panose="020F0502020204030204" pitchFamily="34" charset="0"/>
                <a:cs typeface="Calibri" panose="020F0502020204030204" pitchFamily="34" charset="0"/>
              </a:rPr>
              <a:t>Hall Sensor 3</a:t>
            </a:r>
          </a:p>
        </p:txBody>
      </p:sp>
      <p:sp>
        <p:nvSpPr>
          <p:cNvPr id="48" name="TextBox 47">
            <a:extLst>
              <a:ext uri="{FF2B5EF4-FFF2-40B4-BE49-F238E27FC236}">
                <a16:creationId xmlns:a16="http://schemas.microsoft.com/office/drawing/2014/main" id="{4BCD0109-32AB-492E-8A33-9CFDEF3D1304}"/>
              </a:ext>
            </a:extLst>
          </p:cNvPr>
          <p:cNvSpPr txBox="1"/>
          <p:nvPr/>
        </p:nvSpPr>
        <p:spPr>
          <a:xfrm>
            <a:off x="32418236" y="16117275"/>
            <a:ext cx="4876800"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Fig. 2. Electrical Wiring Diagram </a:t>
            </a:r>
          </a:p>
        </p:txBody>
      </p:sp>
      <p:sp>
        <p:nvSpPr>
          <p:cNvPr id="49" name="TextBox 48">
            <a:extLst>
              <a:ext uri="{FF2B5EF4-FFF2-40B4-BE49-F238E27FC236}">
                <a16:creationId xmlns:a16="http://schemas.microsoft.com/office/drawing/2014/main" id="{D07E57E1-766D-48E3-8CC3-9E58DC4D2E25}"/>
              </a:ext>
            </a:extLst>
          </p:cNvPr>
          <p:cNvSpPr txBox="1"/>
          <p:nvPr/>
        </p:nvSpPr>
        <p:spPr>
          <a:xfrm>
            <a:off x="4419600" y="31879470"/>
            <a:ext cx="6858000" cy="400110"/>
          </a:xfrm>
          <a:prstGeom prst="rect">
            <a:avLst/>
          </a:prstGeom>
          <a:noFill/>
        </p:spPr>
        <p:txBody>
          <a:bodyPr wrap="square" rtlCol="0">
            <a:spAutoFit/>
          </a:bodyPr>
          <a:lstStyle/>
          <a:p>
            <a:pPr algn="ctr"/>
            <a:r>
              <a:rPr lang="en-US" sz="2000" dirty="0"/>
              <a:t>Fig. 1. Payload and Motor Housing CAD</a:t>
            </a:r>
          </a:p>
        </p:txBody>
      </p:sp>
      <p:cxnSp>
        <p:nvCxnSpPr>
          <p:cNvPr id="54" name="Straight Arrow Connector 53">
            <a:extLst>
              <a:ext uri="{FF2B5EF4-FFF2-40B4-BE49-F238E27FC236}">
                <a16:creationId xmlns:a16="http://schemas.microsoft.com/office/drawing/2014/main" id="{E5A576A4-18B7-4167-B2AD-274678652EC6}"/>
              </a:ext>
            </a:extLst>
          </p:cNvPr>
          <p:cNvCxnSpPr/>
          <p:nvPr/>
        </p:nvCxnSpPr>
        <p:spPr>
          <a:xfrm flipH="1">
            <a:off x="10287000" y="23926800"/>
            <a:ext cx="990600" cy="762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8E6D98C5-D3B6-4DCA-B44C-A7EF25EBC32B}"/>
              </a:ext>
            </a:extLst>
          </p:cNvPr>
          <p:cNvCxnSpPr/>
          <p:nvPr/>
        </p:nvCxnSpPr>
        <p:spPr>
          <a:xfrm flipH="1">
            <a:off x="10099740" y="26721873"/>
            <a:ext cx="990600" cy="762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D50FD1DD-C3C1-4CCA-AAB0-DCC1B33A5FAD}"/>
              </a:ext>
            </a:extLst>
          </p:cNvPr>
          <p:cNvCxnSpPr>
            <a:cxnSpLocks/>
          </p:cNvCxnSpPr>
          <p:nvPr/>
        </p:nvCxnSpPr>
        <p:spPr>
          <a:xfrm>
            <a:off x="5562600" y="21488400"/>
            <a:ext cx="947210" cy="381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423C637E-13CE-4BB5-BBDB-39EC1D2C8832}"/>
              </a:ext>
            </a:extLst>
          </p:cNvPr>
          <p:cNvCxnSpPr>
            <a:cxnSpLocks/>
          </p:cNvCxnSpPr>
          <p:nvPr/>
        </p:nvCxnSpPr>
        <p:spPr>
          <a:xfrm>
            <a:off x="5049869" y="28727400"/>
            <a:ext cx="1111027" cy="52127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65" name="TextBox 64">
            <a:extLst>
              <a:ext uri="{FF2B5EF4-FFF2-40B4-BE49-F238E27FC236}">
                <a16:creationId xmlns:a16="http://schemas.microsoft.com/office/drawing/2014/main" id="{0ED76021-720A-487E-BCEB-DDE3CF337F82}"/>
              </a:ext>
            </a:extLst>
          </p:cNvPr>
          <p:cNvSpPr txBox="1"/>
          <p:nvPr/>
        </p:nvSpPr>
        <p:spPr>
          <a:xfrm>
            <a:off x="3319382" y="21174538"/>
            <a:ext cx="2286000" cy="615553"/>
          </a:xfrm>
          <a:prstGeom prst="rect">
            <a:avLst/>
          </a:prstGeom>
          <a:noFill/>
        </p:spPr>
        <p:txBody>
          <a:bodyPr wrap="square" rtlCol="0">
            <a:spAutoFit/>
          </a:bodyPr>
          <a:lstStyle/>
          <a:p>
            <a:r>
              <a:rPr lang="en-US" sz="1700" dirty="0">
                <a:latin typeface="Calibri" panose="020F0502020204030204" pitchFamily="34" charset="0"/>
                <a:cs typeface="Calibri" panose="020F0502020204030204" pitchFamily="34" charset="0"/>
              </a:rPr>
              <a:t>Axis of rotation adjustment mechanism</a:t>
            </a:r>
          </a:p>
        </p:txBody>
      </p:sp>
      <p:sp>
        <p:nvSpPr>
          <p:cNvPr id="66" name="TextBox 65">
            <a:extLst>
              <a:ext uri="{FF2B5EF4-FFF2-40B4-BE49-F238E27FC236}">
                <a16:creationId xmlns:a16="http://schemas.microsoft.com/office/drawing/2014/main" id="{C3184E56-BD7E-4BDB-82CE-2E7C8C19E674}"/>
              </a:ext>
            </a:extLst>
          </p:cNvPr>
          <p:cNvSpPr txBox="1"/>
          <p:nvPr/>
        </p:nvSpPr>
        <p:spPr>
          <a:xfrm>
            <a:off x="11395309" y="23649057"/>
            <a:ext cx="2086062" cy="353943"/>
          </a:xfrm>
          <a:prstGeom prst="rect">
            <a:avLst/>
          </a:prstGeom>
          <a:noFill/>
        </p:spPr>
        <p:txBody>
          <a:bodyPr wrap="square" rtlCol="0">
            <a:spAutoFit/>
          </a:bodyPr>
          <a:lstStyle/>
          <a:p>
            <a:r>
              <a:rPr lang="en-US" sz="1700" dirty="0">
                <a:latin typeface="Calibri" panose="020F0502020204030204" pitchFamily="34" charset="0"/>
                <a:cs typeface="Calibri" panose="020F0502020204030204" pitchFamily="34" charset="0"/>
              </a:rPr>
              <a:t>Motor Housing</a:t>
            </a:r>
          </a:p>
        </p:txBody>
      </p:sp>
      <p:sp>
        <p:nvSpPr>
          <p:cNvPr id="70" name="TextBox 69">
            <a:extLst>
              <a:ext uri="{FF2B5EF4-FFF2-40B4-BE49-F238E27FC236}">
                <a16:creationId xmlns:a16="http://schemas.microsoft.com/office/drawing/2014/main" id="{F8051422-B831-491D-8FEF-1AB227E30BAB}"/>
              </a:ext>
            </a:extLst>
          </p:cNvPr>
          <p:cNvSpPr txBox="1"/>
          <p:nvPr/>
        </p:nvSpPr>
        <p:spPr>
          <a:xfrm>
            <a:off x="11195259" y="26422536"/>
            <a:ext cx="2665362" cy="353943"/>
          </a:xfrm>
          <a:prstGeom prst="rect">
            <a:avLst/>
          </a:prstGeom>
          <a:noFill/>
        </p:spPr>
        <p:txBody>
          <a:bodyPr wrap="square" rtlCol="0">
            <a:spAutoFit/>
          </a:bodyPr>
          <a:lstStyle/>
          <a:p>
            <a:r>
              <a:rPr lang="en-US" sz="1700" dirty="0">
                <a:latin typeface="Calibri" panose="020F0502020204030204" pitchFamily="34" charset="0"/>
                <a:cs typeface="Calibri" panose="020F0502020204030204" pitchFamily="34" charset="0"/>
              </a:rPr>
              <a:t>Stabilized payload section</a:t>
            </a:r>
          </a:p>
        </p:txBody>
      </p:sp>
      <p:sp>
        <p:nvSpPr>
          <p:cNvPr id="71" name="TextBox 70">
            <a:extLst>
              <a:ext uri="{FF2B5EF4-FFF2-40B4-BE49-F238E27FC236}">
                <a16:creationId xmlns:a16="http://schemas.microsoft.com/office/drawing/2014/main" id="{C4D5DE08-7D5A-4B9D-A374-2FA34CC31945}"/>
              </a:ext>
            </a:extLst>
          </p:cNvPr>
          <p:cNvSpPr txBox="1"/>
          <p:nvPr/>
        </p:nvSpPr>
        <p:spPr>
          <a:xfrm>
            <a:off x="4148203" y="28373457"/>
            <a:ext cx="1100218" cy="353943"/>
          </a:xfrm>
          <a:prstGeom prst="rect">
            <a:avLst/>
          </a:prstGeom>
          <a:noFill/>
        </p:spPr>
        <p:txBody>
          <a:bodyPr wrap="square" rtlCol="0">
            <a:spAutoFit/>
          </a:bodyPr>
          <a:lstStyle/>
          <a:p>
            <a:r>
              <a:rPr lang="en-US" sz="1700" dirty="0">
                <a:latin typeface="Calibri" panose="020F0502020204030204" pitchFamily="34" charset="0"/>
                <a:cs typeface="Calibri" panose="020F0502020204030204" pitchFamily="34" charset="0"/>
              </a:rPr>
              <a:t>Payload</a:t>
            </a:r>
          </a:p>
        </p:txBody>
      </p:sp>
    </p:spTree>
  </p:cSld>
  <p:clrMapOvr>
    <a:masterClrMapping/>
  </p:clrMapOvr>
</p:sld>
</file>

<file path=ppt/theme/theme1.xml><?xml version="1.0" encoding="utf-8"?>
<a:theme xmlns:a="http://schemas.openxmlformats.org/drawingml/2006/main" name="Blank">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7911</TotalTime>
  <Words>905</Words>
  <Application>Microsoft Office PowerPoint</Application>
  <PresentationFormat>Custom</PresentationFormat>
  <Paragraphs>49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Black</vt:lpstr>
      <vt:lpstr>Calibri</vt:lpstr>
      <vt:lpstr>Calibri Light</vt:lpstr>
      <vt:lpstr>Times</vt:lpstr>
      <vt:lpstr>Blank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Poster Template for Teal 48x36 inches - 2 columns | G2 Computer Lab - Jensen SAS Center - California State University Long Beach</dc:title>
  <dc:creator>SAS Center</dc:creator>
  <cp:lastModifiedBy>Jessica Crisantes</cp:lastModifiedBy>
  <cp:revision>337</cp:revision>
  <cp:lastPrinted>2001-08-01T02:48:55Z</cp:lastPrinted>
  <dcterms:created xsi:type="dcterms:W3CDTF">2001-07-30T02:35:00Z</dcterms:created>
  <dcterms:modified xsi:type="dcterms:W3CDTF">2021-09-28T01:59:12Z</dcterms:modified>
</cp:coreProperties>
</file>